
<file path=[Content_Types].xml><?xml version="1.0" encoding="utf-8"?>
<Types xmlns="http://schemas.openxmlformats.org/package/2006/content-types">
  <Default Extension="image" ContentType="image/jpeg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4" r:id="rId1"/>
  </p:sldMasterIdLst>
  <p:notesMasterIdLst>
    <p:notesMasterId r:id="rId40"/>
  </p:notesMasterIdLst>
  <p:sldIdLst>
    <p:sldId id="256" r:id="rId2"/>
    <p:sldId id="261" r:id="rId3"/>
    <p:sldId id="264" r:id="rId4"/>
    <p:sldId id="262" r:id="rId5"/>
    <p:sldId id="291" r:id="rId6"/>
    <p:sldId id="265" r:id="rId7"/>
    <p:sldId id="269" r:id="rId8"/>
    <p:sldId id="270" r:id="rId9"/>
    <p:sldId id="271" r:id="rId10"/>
    <p:sldId id="272" r:id="rId11"/>
    <p:sldId id="267" r:id="rId12"/>
    <p:sldId id="309" r:id="rId13"/>
    <p:sldId id="308" r:id="rId14"/>
    <p:sldId id="277" r:id="rId15"/>
    <p:sldId id="28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283" r:id="rId26"/>
    <p:sldId id="300" r:id="rId27"/>
    <p:sldId id="302" r:id="rId28"/>
    <p:sldId id="303" r:id="rId29"/>
    <p:sldId id="284" r:id="rId30"/>
    <p:sldId id="304" r:id="rId31"/>
    <p:sldId id="305" r:id="rId32"/>
    <p:sldId id="306" r:id="rId33"/>
    <p:sldId id="290" r:id="rId34"/>
    <p:sldId id="321" r:id="rId35"/>
    <p:sldId id="322" r:id="rId36"/>
    <p:sldId id="292" r:id="rId37"/>
    <p:sldId id="323" r:id="rId38"/>
    <p:sldId id="29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2F"/>
    <a:srgbClr val="313130"/>
    <a:srgbClr val="0E1212"/>
    <a:srgbClr val="A41304"/>
    <a:srgbClr val="AB312F"/>
    <a:srgbClr val="551515"/>
    <a:srgbClr val="6B6A6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/>
    <p:restoredTop sz="95255"/>
  </p:normalViewPr>
  <p:slideViewPr>
    <p:cSldViewPr snapToGrid="0" snapToObjects="1">
      <p:cViewPr varScale="1">
        <p:scale>
          <a:sx n="82" d="100"/>
          <a:sy n="82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B328-F657-EB43-8372-4EAAFED124BB}" type="datetimeFigureOut">
              <a:rPr lang="en-GB" smtClean="0"/>
              <a:t>11/05/2020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6B864-0CF8-6440-8885-6146AD030C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8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3"/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to 15</a:t>
            </a:r>
          </a:p>
          <a:p>
            <a:pPr lvl="2"/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estimators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3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10, 20, 50, 100, 200, 500 and 1’000</a:t>
            </a:r>
          </a:p>
          <a:p>
            <a:pPr lvl="2"/>
            <a:r>
              <a:rPr lang="en-US" dirty="0"/>
              <a:t>Minimum samples per leaf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to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9B3CDD-9E2A-4CF5-BE7E-EE97496FBD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31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estimators</a:t>
            </a:r>
            <a:endParaRPr lang="fr-FR" dirty="0"/>
          </a:p>
          <a:p>
            <a:pPr lvl="3"/>
            <a:r>
              <a:rPr lang="en-US" dirty="0"/>
              <a:t>10 to 1’000, increments of 50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/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Maximum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3"/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to </a:t>
            </a:r>
            <a:r>
              <a:rPr lang="fr-FR" dirty="0"/>
              <a:t>20</a:t>
            </a:r>
          </a:p>
          <a:p>
            <a:pPr lvl="2"/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Minimum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split</a:t>
            </a:r>
          </a:p>
          <a:p>
            <a:pPr lvl="3"/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2, 4, 6, 8 and 10</a:t>
            </a:r>
          </a:p>
          <a:p>
            <a:pPr lvl="2"/>
            <a:r>
              <a:rPr lang="en-US" dirty="0"/>
              <a:t>Minimum samples per leaf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to 5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features considered when looking for the best split</a:t>
            </a:r>
          </a:p>
          <a:p>
            <a:pPr lvl="3"/>
            <a:r>
              <a:rPr lang="en-US" dirty="0"/>
              <a:t>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qrt, log,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9B3CDD-9E2A-4CF5-BE7E-EE97496FBD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62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8A519-31A1-EC4F-B258-005EB56B4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5C0D64-AD59-0541-9571-A1A68BAF8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95322B-F709-724E-BA89-DF8E7F1E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A832C4-D015-EF4A-809A-196C543A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94020D-CFD0-9249-AA30-6BAEF430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3F13B-DC2A-D147-9231-B6517110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69E4A0-3C9C-E44B-8304-A38DB3408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FCFAE4-91DC-0D4C-A28C-396D3E3F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3B34ED-A359-0D4A-A38A-023CDD3C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504080-5627-FA48-81C3-EF14ED5C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5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0E6B2D3-F44F-9B48-85A6-2DE5696D7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B03E61-7395-8846-A569-2D62E3472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26D2CA-0EAF-9542-AF2A-EA4139D1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7AA4D8-2509-F746-94E9-91677C71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8A3AE-A3E5-A947-9462-5F109889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3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94D3F3-0B55-BD4C-BB40-A375895E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D79CAA-B9ED-4546-9EC4-D75855A33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7DB72-A03E-904C-BCFF-439FF00E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D18314-6E46-734F-86B7-DD978139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F10EB2-D058-EA4A-9E2B-0C0B576E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5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F2DF5-66D5-404F-BDB0-81062427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6A6F05-22F2-0347-96DD-67517DBB0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33E0B9-39E9-1149-BAF6-45084E36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9BA9B6-3EE2-A44C-B5F6-CEB3DDBE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96767F-DAC6-F34D-AA78-0F92C9BD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442D7F-9FCA-C84C-A319-6BA5BE0A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E12A3B-D328-874A-9E08-89F57AE80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2B2AE4-05E0-E14A-8C96-9045CC77D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DB0ABF-724E-5F47-96F5-1EDFD418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F3F25E-251C-2041-A2B8-93FE582F7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A90BEC-1AEE-7645-8087-EB67209F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2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E1CEE-E7A0-8949-A328-007F081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7A3286-D41E-5648-B5B7-A55E53C65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38F415-2355-CC43-81B9-B79AC4631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F3DA79-E7E7-2447-8E74-A571D3A0C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46E14FE-67A9-2C48-BC2C-B2FCBB2E6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E0B78B-E5A8-5549-8290-1761A221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FB29AD-9BDA-5D41-83C3-0E60F08B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5E46074-05EA-5A44-8286-E20E9A47C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0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6244D-1505-BA42-B151-F9AFDA56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0842A4-CA04-5742-B568-A88D197A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D1BB6F-856A-4249-AE15-388040CA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2F2DD-41FC-804B-919E-6F9D72D6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5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A58544B-A9DF-1443-993A-79CE2609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560447-A01A-474B-8C08-B4719DA0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778ACB-2861-684E-A48C-4AFC395D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0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6223D-BD6A-304C-9F21-878E58A7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91D8B-33C1-924E-8692-80643BB0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29C425-8844-5045-A0F7-A8F0755D4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B1171B-5456-5147-989A-E90603B7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D7EB13-2A73-044D-8B90-2B597D63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CB1639-CDA0-7547-B786-F9644217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6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75458-7942-E746-B195-DBA8F5F5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AA5595-E10B-9547-BCA2-0AAF1CF6C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51A9EC-4998-A046-BEE9-6314A0297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B4E50E-A197-A945-994F-1700A610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7A45A9-EAF3-D94E-9F22-81A94FED4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35855D-92B6-354B-AE87-106C9650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0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832778-224D-AC4F-BAF1-6B1516E1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71DCF0-97C2-E54C-A162-395D1FD2A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7C184A-BE46-8C4A-BBC8-AE5CF35D0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153B3B-7CAF-E54D-8970-DCC4B6A76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C106E3-E1A1-FF4C-BB35-04DE806E3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image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image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.png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.image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âteau, décoré, rouge, coloré&#10;&#10;Description générée automatiquement">
            <a:extLst>
              <a:ext uri="{FF2B5EF4-FFF2-40B4-BE49-F238E27FC236}">
                <a16:creationId xmlns:a16="http://schemas.microsoft.com/office/drawing/2014/main" id="{2DE2684F-EFB3-B94C-B31A-F5F74E4E5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</a:blip>
          <a:srcRect t="6790" r="13818" b="230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2CF566-0FD9-5E4D-990C-B3A35DFEE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2035" y="2865344"/>
            <a:ext cx="6691418" cy="2003612"/>
          </a:xfrm>
        </p:spPr>
        <p:txBody>
          <a:bodyPr anchor="b">
            <a:noAutofit/>
          </a:bodyPr>
          <a:lstStyle/>
          <a:p>
            <a:r>
              <a:rPr lang="fr-FR" sz="6600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Covid-19</a:t>
            </a:r>
            <a:br>
              <a:rPr lang="fr-FR" sz="6600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6600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6600" b="1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Risk</a:t>
            </a:r>
            <a:r>
              <a:rPr lang="fr-FR" sz="6600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Factor </a:t>
            </a:r>
            <a:r>
              <a:rPr lang="fr-FR" sz="6600" b="1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Prediction</a:t>
            </a:r>
            <a:endParaRPr lang="fr-FR" sz="6600" b="1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5A3AEF-DC2C-C640-B345-8B5C266BC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6279688"/>
            <a:ext cx="3523488" cy="589350"/>
          </a:xfrm>
        </p:spPr>
        <p:txBody>
          <a:bodyPr>
            <a:normAutofit/>
          </a:bodyPr>
          <a:lstStyle/>
          <a:p>
            <a:pPr algn="l"/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R. </a:t>
            </a:r>
            <a:r>
              <a:rPr lang="fr-FR" sz="18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Chaouche</a:t>
            </a:r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 Y. Martinson,       C. Padovani, </a:t>
            </a:r>
            <a:r>
              <a:rPr lang="fr-FR" sz="18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J.Triomphe</a:t>
            </a:r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algn="l"/>
            <a:endParaRPr lang="fr-FR" sz="2000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9" name="Image 8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76C01FFA-5BEE-7348-B446-08B82208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9" y="267950"/>
            <a:ext cx="3010992" cy="8779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48E202B-54CB-C743-A0EF-DAA1C6463C66}"/>
              </a:ext>
            </a:extLst>
          </p:cNvPr>
          <p:cNvSpPr txBox="1">
            <a:spLocks/>
          </p:cNvSpPr>
          <p:nvPr/>
        </p:nvSpPr>
        <p:spPr>
          <a:xfrm>
            <a:off x="243838" y="2291790"/>
            <a:ext cx="3279649" cy="22744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5400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Science </a:t>
            </a:r>
          </a:p>
          <a:p>
            <a:pPr algn="l"/>
            <a:r>
              <a:rPr lang="fr-FR" sz="5400" b="1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 Practice</a:t>
            </a:r>
          </a:p>
        </p:txBody>
      </p:sp>
    </p:spTree>
    <p:extLst>
      <p:ext uri="{BB962C8B-B14F-4D97-AF65-F5344CB8AC3E}">
        <p14:creationId xmlns:p14="http://schemas.microsoft.com/office/powerpoint/2010/main" val="132390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368" y="1819584"/>
            <a:ext cx="7249129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371600" indent="-1371600">
              <a:buFont typeface="+mj-lt"/>
              <a:buAutoNum type="romanUcPeriod" startAt="2"/>
            </a:pPr>
            <a: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	</a:t>
            </a:r>
            <a:b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Set</a:t>
            </a:r>
            <a:br>
              <a:rPr lang="en-US" sz="80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8000" b="1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720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5161954A-14C0-1B4A-8B40-B84A41CE3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Initial Data Set: Kaggle project (1)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949" y="1690688"/>
            <a:ext cx="7486136" cy="4609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➝ CORD-19 </a:t>
            </a:r>
            <a:r>
              <a:rPr lang="fr-FR" b="1" dirty="0" err="1"/>
              <a:t>Dataset</a:t>
            </a:r>
            <a:r>
              <a:rPr lang="fr-FR" b="1" dirty="0"/>
              <a:t> challenge</a:t>
            </a:r>
          </a:p>
          <a:p>
            <a:pPr marL="0" indent="0" algn="just">
              <a:buNone/>
            </a:pPr>
            <a:r>
              <a:rPr lang="fr-FR" sz="2000" dirty="0"/>
              <a:t>59,000 </a:t>
            </a:r>
            <a:r>
              <a:rPr lang="fr-FR" sz="2000" dirty="0" err="1"/>
              <a:t>scholarly</a:t>
            </a:r>
            <a:r>
              <a:rPr lang="fr-FR" sz="2000" dirty="0"/>
              <a:t> articles, </a:t>
            </a:r>
            <a:r>
              <a:rPr lang="fr-FR" sz="2000" dirty="0" err="1"/>
              <a:t>including</a:t>
            </a:r>
            <a:r>
              <a:rPr lang="fr-FR" sz="2000" dirty="0"/>
              <a:t> over 47,000 </a:t>
            </a:r>
            <a:r>
              <a:rPr lang="fr-FR" sz="2000" dirty="0" err="1"/>
              <a:t>with</a:t>
            </a:r>
            <a:r>
              <a:rPr lang="fr-FR" sz="2000" dirty="0"/>
              <a:t> full </a:t>
            </a:r>
            <a:r>
              <a:rPr lang="fr-FR" sz="2000" dirty="0" err="1"/>
              <a:t>text</a:t>
            </a:r>
            <a:r>
              <a:rPr lang="fr-FR" sz="2000" dirty="0"/>
              <a:t>, about COVID-19, SARS-CoV-2, and </a:t>
            </a:r>
            <a:r>
              <a:rPr lang="fr-FR" sz="2000" dirty="0" err="1"/>
              <a:t>related</a:t>
            </a:r>
            <a:r>
              <a:rPr lang="fr-FR" sz="2000" dirty="0"/>
              <a:t> </a:t>
            </a:r>
            <a:r>
              <a:rPr lang="fr-FR" sz="2000" dirty="0" err="1"/>
              <a:t>coronaviruses</a:t>
            </a:r>
            <a:r>
              <a:rPr lang="fr-FR" sz="2000" dirty="0"/>
              <a:t> </a:t>
            </a:r>
            <a:r>
              <a:rPr lang="fr-FR" sz="2000" dirty="0" err="1"/>
              <a:t>created</a:t>
            </a:r>
            <a:r>
              <a:rPr lang="fr-FR" sz="2000" dirty="0"/>
              <a:t> by The White House and a coalition of </a:t>
            </a:r>
            <a:r>
              <a:rPr lang="fr-FR" sz="2000" dirty="0" err="1"/>
              <a:t>leading</a:t>
            </a:r>
            <a:r>
              <a:rPr lang="fr-FR" sz="2000" dirty="0"/>
              <a:t> </a:t>
            </a:r>
            <a:r>
              <a:rPr lang="fr-FR" sz="2000" dirty="0" err="1"/>
              <a:t>research</a:t>
            </a:r>
            <a:r>
              <a:rPr lang="fr-FR" sz="2000" dirty="0"/>
              <a:t> groups</a:t>
            </a:r>
          </a:p>
          <a:p>
            <a:pPr marL="0" indent="0" algn="just">
              <a:buNone/>
            </a:pPr>
            <a:endParaRPr lang="fr-FR" sz="1100" b="1" dirty="0"/>
          </a:p>
          <a:p>
            <a:pPr marL="0" indent="0">
              <a:buNone/>
            </a:pPr>
            <a:r>
              <a:rPr lang="fr-FR" b="1" dirty="0"/>
              <a:t> ➝ </a:t>
            </a:r>
            <a:r>
              <a:rPr lang="fr-FR" b="1" dirty="0" err="1"/>
              <a:t>Mondo</a:t>
            </a:r>
            <a:r>
              <a:rPr lang="fr-FR" b="1" dirty="0"/>
              <a:t> </a:t>
            </a:r>
            <a:r>
              <a:rPr lang="fr-FR" b="1" dirty="0" err="1"/>
              <a:t>Disease</a:t>
            </a:r>
            <a:r>
              <a:rPr lang="fr-FR" b="1" dirty="0"/>
              <a:t> </a:t>
            </a:r>
            <a:r>
              <a:rPr lang="fr-FR" b="1" dirty="0" err="1"/>
              <a:t>DataBase</a:t>
            </a:r>
            <a:endParaRPr lang="fr-FR" b="1" dirty="0"/>
          </a:p>
          <a:p>
            <a:pPr marL="0" indent="0">
              <a:buNone/>
            </a:pPr>
            <a:r>
              <a:rPr lang="fr-FR" sz="2000" dirty="0" err="1"/>
              <a:t>Aggregates</a:t>
            </a:r>
            <a:r>
              <a:rPr lang="fr-FR" sz="2000" dirty="0"/>
              <a:t> and </a:t>
            </a:r>
            <a:r>
              <a:rPr lang="fr-FR" sz="2000" dirty="0" err="1"/>
              <a:t>merges</a:t>
            </a:r>
            <a:r>
              <a:rPr lang="fr-FR" sz="2000" dirty="0"/>
              <a:t> </a:t>
            </a:r>
            <a:r>
              <a:rPr lang="fr-FR" sz="2000" dirty="0" err="1"/>
              <a:t>genetic</a:t>
            </a:r>
            <a:r>
              <a:rPr lang="fr-FR" sz="2000" dirty="0"/>
              <a:t> associations </a:t>
            </a:r>
            <a:r>
              <a:rPr lang="fr-FR" sz="2000" dirty="0" err="1"/>
              <a:t>curated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both</a:t>
            </a:r>
            <a:r>
              <a:rPr lang="fr-FR" sz="2000" dirty="0"/>
              <a:t> </a:t>
            </a:r>
            <a:r>
              <a:rPr lang="fr-FR" sz="2000" dirty="0" err="1"/>
              <a:t>literature</a:t>
            </a:r>
            <a:r>
              <a:rPr lang="fr-FR" sz="2000" dirty="0"/>
              <a:t> and </a:t>
            </a:r>
            <a:r>
              <a:rPr lang="fr-FR" sz="2000" dirty="0" err="1"/>
              <a:t>newly-derived</a:t>
            </a:r>
            <a:r>
              <a:rPr lang="fr-FR" sz="2000" dirty="0"/>
              <a:t> loci1 </a:t>
            </a:r>
            <a:r>
              <a:rPr lang="fr-FR" sz="2000" dirty="0" err="1"/>
              <a:t>from</a:t>
            </a:r>
            <a:r>
              <a:rPr lang="fr-FR" sz="2000" dirty="0"/>
              <a:t> UK </a:t>
            </a:r>
            <a:r>
              <a:rPr lang="fr-FR" sz="2000" dirty="0" err="1"/>
              <a:t>Biobank</a:t>
            </a:r>
            <a:endParaRPr lang="fr-FR" sz="2000" dirty="0"/>
          </a:p>
          <a:p>
            <a:pPr marL="0" indent="0">
              <a:buNone/>
            </a:pPr>
            <a:endParaRPr lang="fr-FR" sz="1100" b="1" dirty="0"/>
          </a:p>
          <a:p>
            <a:pPr marL="0" indent="0">
              <a:buNone/>
            </a:pPr>
            <a:r>
              <a:rPr lang="fr-FR" sz="2400" b="1" dirty="0"/>
              <a:t>➝ </a:t>
            </a:r>
            <a:r>
              <a:rPr lang="fr-FR" b="1" dirty="0"/>
              <a:t>Open </a:t>
            </a:r>
            <a:r>
              <a:rPr lang="fr-FR" b="1" dirty="0" err="1"/>
              <a:t>Targets</a:t>
            </a:r>
            <a:r>
              <a:rPr lang="fr-FR" sz="2400" b="1" dirty="0"/>
              <a:t> </a:t>
            </a:r>
            <a:r>
              <a:rPr lang="fr-FR" b="1" dirty="0" err="1"/>
              <a:t>DataBase</a:t>
            </a:r>
            <a:endParaRPr lang="fr-FR" b="1" dirty="0">
              <a:latin typeface="+mj-lt"/>
            </a:endParaRPr>
          </a:p>
          <a:p>
            <a:pPr marL="0" indent="0">
              <a:buNone/>
            </a:pPr>
            <a:r>
              <a:rPr lang="fr-FR" sz="2000" dirty="0"/>
              <a:t>Semi-</a:t>
            </a:r>
            <a:r>
              <a:rPr lang="fr-FR" sz="2000" dirty="0" err="1"/>
              <a:t>automatically</a:t>
            </a:r>
            <a:r>
              <a:rPr lang="fr-FR" sz="2000" dirty="0"/>
              <a:t> </a:t>
            </a:r>
            <a:r>
              <a:rPr lang="fr-FR" sz="2000" dirty="0" err="1"/>
              <a:t>constructed</a:t>
            </a:r>
            <a:r>
              <a:rPr lang="fr-FR" sz="2000" dirty="0"/>
              <a:t> </a:t>
            </a:r>
            <a:r>
              <a:rPr lang="fr-FR" sz="2000" dirty="0" err="1"/>
              <a:t>ontology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merges</a:t>
            </a:r>
            <a:r>
              <a:rPr lang="fr-FR" sz="2000" dirty="0"/>
              <a:t> in multiple </a:t>
            </a:r>
            <a:r>
              <a:rPr lang="fr-FR" sz="2000" dirty="0" err="1"/>
              <a:t>disease</a:t>
            </a:r>
            <a:r>
              <a:rPr lang="fr-FR" sz="2000" dirty="0"/>
              <a:t> </a:t>
            </a:r>
            <a:r>
              <a:rPr lang="fr-FR" sz="2000" dirty="0" err="1"/>
              <a:t>resources</a:t>
            </a:r>
            <a:r>
              <a:rPr lang="fr-FR" sz="2000" dirty="0"/>
              <a:t> to </a:t>
            </a:r>
            <a:r>
              <a:rPr lang="fr-FR" sz="2000" dirty="0" err="1"/>
              <a:t>yield</a:t>
            </a:r>
            <a:r>
              <a:rPr lang="fr-FR" sz="2000" dirty="0"/>
              <a:t> a </a:t>
            </a:r>
            <a:r>
              <a:rPr lang="fr-FR" sz="2000" dirty="0" err="1"/>
              <a:t>coherent</a:t>
            </a:r>
            <a:r>
              <a:rPr lang="fr-FR" sz="2000" dirty="0"/>
              <a:t> </a:t>
            </a:r>
            <a:r>
              <a:rPr lang="fr-FR" sz="2000" dirty="0" err="1"/>
              <a:t>merged</a:t>
            </a:r>
            <a:r>
              <a:rPr lang="fr-FR" sz="2000" dirty="0"/>
              <a:t> </a:t>
            </a:r>
            <a:r>
              <a:rPr lang="fr-FR" sz="2000" dirty="0" err="1"/>
              <a:t>ontology</a:t>
            </a:r>
            <a:endParaRPr lang="fr-FR" b="1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826892-687B-BB4F-B698-B190A876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33915" y="2406652"/>
            <a:ext cx="3445328" cy="3386932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33484E-6B0E-7149-8EB0-4D7F07CA07C9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974557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155A310-90E6-3442-9E70-35911D35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5161954A-14C0-1B4A-8B40-B84A41CE3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Initial Data Set: Kaggle project (2)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691" y="2406652"/>
            <a:ext cx="7486136" cy="4293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➝ </a:t>
            </a:r>
            <a:r>
              <a:rPr lang="en-US" b="1" dirty="0"/>
              <a:t>Connects diseases</a:t>
            </a:r>
          </a:p>
          <a:p>
            <a:pPr lvl="1"/>
            <a:r>
              <a:rPr lang="en-US" dirty="0"/>
              <a:t>With other diseases</a:t>
            </a:r>
          </a:p>
          <a:p>
            <a:pPr lvl="1"/>
            <a:r>
              <a:rPr lang="en-US" dirty="0"/>
              <a:t>With drug targets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➝ Association scores </a:t>
            </a:r>
            <a:r>
              <a:rPr lang="fr-FR" b="1" dirty="0" err="1"/>
              <a:t>between</a:t>
            </a:r>
            <a:r>
              <a:rPr lang="fr-FR" b="1" dirty="0"/>
              <a:t> </a:t>
            </a:r>
            <a:r>
              <a:rPr lang="fr-FR" b="1" dirty="0" err="1"/>
              <a:t>diseases</a:t>
            </a:r>
            <a:r>
              <a:rPr lang="fr-FR" b="1" dirty="0"/>
              <a:t> and COVID-19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826892-687B-BB4F-B698-B190A876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33915" y="2406652"/>
            <a:ext cx="3445328" cy="3386932"/>
          </a:xfrm>
          <a:prstGeom prst="rect">
            <a:avLst/>
          </a:prstGeom>
        </p:spPr>
      </p:pic>
      <p:pic>
        <p:nvPicPr>
          <p:cNvPr id="12" name="Image 11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0155A310-90E6-3442-9E70-35911D35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BE4D0E2-93D5-4146-ABF7-C9C271646B8E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974557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25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77CC07B0-6F14-014F-A8D7-B01CBD67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Data Reconstruction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443" y="2406652"/>
            <a:ext cx="6649474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➝ </a:t>
            </a:r>
            <a:r>
              <a:rPr lang="fr-FR" b="1" dirty="0" err="1"/>
              <a:t>From</a:t>
            </a:r>
            <a:r>
              <a:rPr lang="fr-FR" b="1" dirty="0"/>
              <a:t> the output of the </a:t>
            </a:r>
            <a:r>
              <a:rPr lang="fr-FR" b="1" dirty="0" err="1"/>
              <a:t>previous</a:t>
            </a:r>
            <a:r>
              <a:rPr lang="fr-FR" b="1" dirty="0"/>
              <a:t> </a:t>
            </a:r>
            <a:r>
              <a:rPr lang="fr-FR" b="1" dirty="0" err="1"/>
              <a:t>study</a:t>
            </a: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Combine </a:t>
            </a:r>
            <a:r>
              <a:rPr lang="fr-FR" dirty="0" err="1"/>
              <a:t>disease-target</a:t>
            </a:r>
            <a:r>
              <a:rPr lang="fr-FR" dirty="0"/>
              <a:t> association score </a:t>
            </a:r>
            <a:r>
              <a:rPr lang="fr-FR" dirty="0" err="1"/>
              <a:t>with</a:t>
            </a:r>
            <a:r>
              <a:rPr lang="fr-FR" dirty="0"/>
              <a:t> disease-COVID-19 association score</a:t>
            </a:r>
          </a:p>
          <a:p>
            <a:pPr marL="457200" lvl="1" indent="0">
              <a:buNone/>
            </a:pPr>
            <a:endParaRPr lang="fr-FR" sz="2000" dirty="0"/>
          </a:p>
          <a:p>
            <a:pPr lvl="1"/>
            <a:r>
              <a:rPr lang="fr-FR" dirty="0" err="1"/>
              <a:t>Leverage</a:t>
            </a:r>
            <a:r>
              <a:rPr lang="fr-FR" dirty="0"/>
              <a:t> the Open </a:t>
            </a:r>
            <a:r>
              <a:rPr lang="fr-FR" dirty="0" err="1"/>
              <a:t>Targets</a:t>
            </a:r>
            <a:r>
              <a:rPr lang="fr-FR" dirty="0"/>
              <a:t> Platform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9098D79-2498-9840-BFFB-FA334AD50730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6096000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968071E7-5BD2-B14E-9781-DE55AD9194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38200" y="2250325"/>
            <a:ext cx="2781300" cy="30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6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93" y="1174864"/>
            <a:ext cx="7249129" cy="4802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371600" indent="-1371600">
              <a:buFont typeface="+mj-lt"/>
              <a:buAutoNum type="romanUcPeriod" startAt="3"/>
            </a:pPr>
            <a: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</a:t>
            </a:r>
            <a:br>
              <a:rPr lang="en-US" sz="80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0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  Model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702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E584A496-62A4-2347-BDEE-44E6022A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1BF18-C5D6-466C-8639-A8B951CE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19" b="90648" l="4444" r="923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4" y="1027906"/>
            <a:ext cx="5854823" cy="5854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7D347B-5D42-4A5A-B6DC-7CACE50656A8}"/>
              </a:ext>
            </a:extLst>
          </p:cNvPr>
          <p:cNvSpPr txBox="1"/>
          <p:nvPr/>
        </p:nvSpPr>
        <p:spPr>
          <a:xfrm>
            <a:off x="5768303" y="2091859"/>
            <a:ext cx="1949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➝ </a:t>
            </a:r>
            <a:r>
              <a:rPr lang="en-US" sz="2800" b="1" dirty="0"/>
              <a:t>Dataset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72C20-0881-4605-A437-FF4A2997EF16}"/>
              </a:ext>
            </a:extLst>
          </p:cNvPr>
          <p:cNvSpPr txBox="1"/>
          <p:nvPr/>
        </p:nvSpPr>
        <p:spPr>
          <a:xfrm>
            <a:off x="6197817" y="2718594"/>
            <a:ext cx="5790816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Nodes: </a:t>
            </a:r>
            <a:r>
              <a:rPr lang="en-US" sz="2400" b="1" dirty="0">
                <a:solidFill>
                  <a:srgbClr val="FF0000"/>
                </a:solidFill>
              </a:rPr>
              <a:t>Diseases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Genes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Edges</a:t>
            </a:r>
            <a:r>
              <a:rPr lang="en-US" sz="2400" b="1" dirty="0"/>
              <a:t>: weighted score of gene on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Goal: Centrality ranking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Output: Overall Ranking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FD337C-A82B-C24D-8404-6A538FFA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51E312E-2AB7-8642-98E1-545312305A1F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7101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0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F2DD0BC6-000D-F04F-A8E3-6A904C9C8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072C20-0881-4605-A437-FF4A2997EF16}"/>
              </a:ext>
            </a:extLst>
          </p:cNvPr>
          <p:cNvSpPr txBox="1"/>
          <p:nvPr/>
        </p:nvSpPr>
        <p:spPr>
          <a:xfrm>
            <a:off x="1603873" y="2168702"/>
            <a:ext cx="898425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➝ </a:t>
            </a:r>
            <a:r>
              <a:rPr lang="en-US" sz="2800" b="1" dirty="0"/>
              <a:t>Centralities: Degree, Betweenness, Closeness, PageRank</a:t>
            </a:r>
            <a:endParaRPr lang="en-US" sz="2800" b="1" dirty="0">
              <a:solidFill>
                <a:srgbClr val="00B050"/>
              </a:solidFill>
            </a:endParaRP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fr-FR" sz="2800" b="1" dirty="0"/>
              <a:t>➝ </a:t>
            </a:r>
            <a:r>
              <a:rPr lang="en-US" sz="2800" b="1" dirty="0"/>
              <a:t>Scoring: Point ranking system for each node</a:t>
            </a:r>
          </a:p>
          <a:p>
            <a:endParaRPr lang="en-US" sz="2800" b="1" dirty="0">
              <a:solidFill>
                <a:srgbClr val="00B050"/>
              </a:solidFill>
            </a:endParaRPr>
          </a:p>
          <a:p>
            <a:r>
              <a:rPr lang="fr-FR" sz="2800" b="1" dirty="0"/>
              <a:t>➝ </a:t>
            </a:r>
            <a:r>
              <a:rPr lang="en-US" sz="2800" b="1" dirty="0"/>
              <a:t>Positive: Finds key players in the network, robust</a:t>
            </a:r>
          </a:p>
          <a:p>
            <a:endParaRPr lang="en-US" sz="2800" b="1" dirty="0"/>
          </a:p>
          <a:p>
            <a:r>
              <a:rPr lang="fr-FR" sz="2800" b="1" dirty="0"/>
              <a:t>➝ </a:t>
            </a:r>
            <a:r>
              <a:rPr lang="en-US" sz="2800" b="1" dirty="0"/>
              <a:t>Drawbacks: No </a:t>
            </a:r>
            <a:r>
              <a:rPr lang="en-US" sz="2800" b="1" dirty="0" err="1"/>
              <a:t>Covid</a:t>
            </a:r>
            <a:r>
              <a:rPr lang="en-US" sz="2800" b="1" dirty="0"/>
              <a:t> </a:t>
            </a:r>
            <a:r>
              <a:rPr lang="en-US" sz="2800" b="1" dirty="0" err="1"/>
              <a:t>infos</a:t>
            </a:r>
            <a:r>
              <a:rPr lang="en-US" sz="2800" b="1" dirty="0"/>
              <a:t>, unexpected outputs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AE0F43-76ED-4C4B-891B-241E562D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18665B6-5106-924F-A734-2FA3BAF8E824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7101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4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55228A69-FF63-B74A-8EF8-946C49F3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8C60B-963E-44BC-806A-4821B7A3B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19" b="100000" l="0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9" t="9709" r="5685" b="12880"/>
          <a:stretch/>
        </p:blipFill>
        <p:spPr>
          <a:xfrm>
            <a:off x="5591024" y="1099824"/>
            <a:ext cx="5548543" cy="53088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C45B33-2106-4930-B03F-2DD67DB9A1F9}"/>
              </a:ext>
            </a:extLst>
          </p:cNvPr>
          <p:cNvSpPr/>
          <p:nvPr/>
        </p:nvSpPr>
        <p:spPr>
          <a:xfrm>
            <a:off x="633711" y="1926358"/>
            <a:ext cx="6096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r>
              <a:rPr lang="fr-FR" sz="2800" b="1" dirty="0"/>
              <a:t>➝ </a:t>
            </a:r>
            <a:r>
              <a:rPr lang="en-US" sz="2800" b="1" dirty="0"/>
              <a:t>Very centered, close to gene locations</a:t>
            </a:r>
          </a:p>
          <a:p>
            <a:endParaRPr lang="en-US" sz="1100" dirty="0"/>
          </a:p>
          <a:p>
            <a:pPr marL="1257300" lvl="2" indent="-342900">
              <a:buAutoNum type="arabicPeriod"/>
            </a:pPr>
            <a:r>
              <a:rPr lang="en-US" sz="2400" b="1" dirty="0"/>
              <a:t>Bone Disease</a:t>
            </a:r>
          </a:p>
          <a:p>
            <a:pPr marL="1257300" lvl="2" indent="-342900">
              <a:buAutoNum type="arabicPeriod"/>
            </a:pPr>
            <a:r>
              <a:rPr lang="en-US" sz="2400" b="1" dirty="0"/>
              <a:t>Psychiatric Disorder</a:t>
            </a:r>
          </a:p>
          <a:p>
            <a:pPr marL="1257300" lvl="2" indent="-342900">
              <a:buAutoNum type="arabicPeriod"/>
            </a:pPr>
            <a:r>
              <a:rPr lang="en-US" sz="2400" b="1" dirty="0"/>
              <a:t>Biological process</a:t>
            </a:r>
          </a:p>
          <a:p>
            <a:pPr marL="1257300" lvl="2" indent="-342900">
              <a:buAutoNum type="arabicPeriod"/>
            </a:pPr>
            <a:r>
              <a:rPr lang="en-US" sz="2400" b="1" dirty="0"/>
              <a:t>Protein measurement</a:t>
            </a:r>
          </a:p>
          <a:p>
            <a:pPr marL="1257300" lvl="2" indent="-342900">
              <a:buAutoNum type="arabicPeriod"/>
            </a:pPr>
            <a:r>
              <a:rPr lang="en-US" sz="2400" b="1" dirty="0"/>
              <a:t>Diabetes Mellitus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BD67D2A-3E7D-9043-ADAD-9BC60F2E94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5988D99-BE70-004B-B544-DE3E6E6E4F02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94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8F054C61-F838-3E4E-A3D7-BDB22DF6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1BF18-C5D6-466C-8639-A8B951CE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19" b="90648" l="4444" r="923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0" y="1003177"/>
            <a:ext cx="5854823" cy="5854823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20EBC600-2941-0D49-9FBF-FF0BA283E8B4}"/>
              </a:ext>
            </a:extLst>
          </p:cNvPr>
          <p:cNvSpPr txBox="1"/>
          <p:nvPr/>
        </p:nvSpPr>
        <p:spPr>
          <a:xfrm>
            <a:off x="5323756" y="2098928"/>
            <a:ext cx="2046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➝ </a:t>
            </a:r>
            <a:r>
              <a:rPr lang="en-US" sz="2800" b="1" dirty="0"/>
              <a:t>Dataset II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A896CB3-19E7-C64D-A272-022A55AF73DC}"/>
              </a:ext>
            </a:extLst>
          </p:cNvPr>
          <p:cNvSpPr txBox="1"/>
          <p:nvPr/>
        </p:nvSpPr>
        <p:spPr>
          <a:xfrm>
            <a:off x="5753270" y="2725663"/>
            <a:ext cx="6298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Nodes: </a:t>
            </a:r>
            <a:r>
              <a:rPr lang="en-US" sz="2400" b="1" dirty="0">
                <a:solidFill>
                  <a:srgbClr val="FF0000"/>
                </a:solidFill>
              </a:rPr>
              <a:t>Diseases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00B050"/>
                </a:solidFill>
              </a:rPr>
              <a:t>Genes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Edges</a:t>
            </a:r>
            <a:r>
              <a:rPr lang="en-US" sz="2400" b="1" dirty="0"/>
              <a:t>: weighted score of gene on disease</a:t>
            </a:r>
          </a:p>
          <a:p>
            <a:r>
              <a:rPr lang="en-US" sz="2400" b="1" dirty="0"/>
              <a:t>	      + disease to disease</a:t>
            </a:r>
          </a:p>
          <a:p>
            <a:endParaRPr lang="en-US" sz="24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Goal: Central nodes own network </a:t>
            </a:r>
          </a:p>
          <a:p>
            <a:r>
              <a:rPr lang="en-US" sz="2400" b="1" dirty="0"/>
              <a:t>   understanding + COVID-19 scoring comparison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28BBCC5-E98E-BF48-BD8F-ABF91B7F4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lang="en-US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905DE6A-8AF9-F849-835C-42ED46761987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7101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11C5AF1F-0CD9-C447-8F33-60D10739B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31ACE1-871B-41FF-8A13-691FE0E10668}"/>
              </a:ext>
            </a:extLst>
          </p:cNvPr>
          <p:cNvSpPr/>
          <p:nvPr/>
        </p:nvSpPr>
        <p:spPr>
          <a:xfrm>
            <a:off x="1674440" y="1787994"/>
            <a:ext cx="2887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1. Overall Ranking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804AFB-F0F5-4810-ACD3-004D691D68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5556" l="12587" r="903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27" t="6080" r="8922" b="11253"/>
          <a:stretch/>
        </p:blipFill>
        <p:spPr>
          <a:xfrm>
            <a:off x="-111716" y="2022120"/>
            <a:ext cx="6583778" cy="4238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2EFD5-47B7-4595-B2C6-6176E1300D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8" t="7896" r="9439" b="13528"/>
          <a:stretch/>
        </p:blipFill>
        <p:spPr>
          <a:xfrm>
            <a:off x="6323776" y="2500537"/>
            <a:ext cx="5732099" cy="36548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2F2994-1BBB-47BC-9445-E1FFC7AEAC55}"/>
              </a:ext>
            </a:extLst>
          </p:cNvPr>
          <p:cNvSpPr/>
          <p:nvPr/>
        </p:nvSpPr>
        <p:spPr>
          <a:xfrm>
            <a:off x="7862089" y="1760510"/>
            <a:ext cx="2655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1. </a:t>
            </a:r>
            <a:r>
              <a:rPr lang="en-US" sz="2800" b="1" dirty="0" err="1"/>
              <a:t>Covid</a:t>
            </a:r>
            <a:r>
              <a:rPr lang="en-US" sz="2800" b="1" dirty="0"/>
              <a:t> Ranking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18D20092-D641-2A4B-85AB-083E0875E1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56F3926-D156-C643-A362-1AD9E6575F6C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9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5A861651-8BA6-FC4C-8233-5CF0296CE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DCA9FDC-DF4B-7747-9860-092225D9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Context</a:t>
            </a:r>
            <a:endParaRPr lang="fr-FR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A303C-DE4D-464D-9A61-D1AE9C29D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771"/>
            <a:ext cx="10920413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b="1" dirty="0"/>
              <a:t>Introduction</a:t>
            </a:r>
          </a:p>
          <a:p>
            <a:pPr marL="0" indent="0">
              <a:buNone/>
            </a:pPr>
            <a:endParaRPr lang="fr-FR" sz="1100" b="1" dirty="0"/>
          </a:p>
          <a:p>
            <a:pPr marL="571500" indent="-571500">
              <a:buFont typeface="+mj-lt"/>
              <a:buAutoNum type="romanUcPeriod"/>
            </a:pPr>
            <a:r>
              <a:rPr lang="fr-FR" sz="2400" b="1" dirty="0" err="1"/>
              <a:t>Problem</a:t>
            </a:r>
            <a:r>
              <a:rPr lang="fr-FR" sz="2400" b="1" dirty="0"/>
              <a:t> description</a:t>
            </a:r>
          </a:p>
          <a:p>
            <a:pPr marL="571500" indent="-571500">
              <a:buFont typeface="+mj-lt"/>
              <a:buAutoNum type="romanUcPeriod"/>
            </a:pPr>
            <a:endParaRPr lang="fr-FR" sz="1100" b="1" dirty="0"/>
          </a:p>
          <a:p>
            <a:pPr marL="571500" indent="-571500">
              <a:buFont typeface="+mj-lt"/>
              <a:buAutoNum type="romanUcPeriod"/>
            </a:pPr>
            <a:r>
              <a:rPr lang="fr-FR" sz="2400" b="1" dirty="0"/>
              <a:t>Data Management</a:t>
            </a:r>
          </a:p>
          <a:p>
            <a:pPr marL="571500" indent="-571500">
              <a:buFont typeface="+mj-lt"/>
              <a:buAutoNum type="romanUcPeriod"/>
            </a:pPr>
            <a:endParaRPr lang="fr-FR" sz="1100" b="1" dirty="0"/>
          </a:p>
          <a:p>
            <a:pPr marL="571500" indent="-571500">
              <a:buFont typeface="+mj-lt"/>
              <a:buAutoNum type="romanUcPeriod"/>
            </a:pPr>
            <a:r>
              <a:rPr lang="fr-FR" sz="2400" b="1" dirty="0"/>
              <a:t>Network </a:t>
            </a:r>
            <a:r>
              <a:rPr lang="fr-FR" sz="2400" b="1" dirty="0" err="1"/>
              <a:t>analysis</a:t>
            </a:r>
            <a:endParaRPr lang="fr-FR" sz="2400" b="1" dirty="0"/>
          </a:p>
          <a:p>
            <a:pPr marL="571500" indent="-571500">
              <a:buFont typeface="+mj-lt"/>
              <a:buAutoNum type="romanUcPeriod"/>
            </a:pPr>
            <a:endParaRPr lang="fr-FR" sz="1100" b="1" dirty="0"/>
          </a:p>
          <a:p>
            <a:pPr marL="571500" indent="-571500">
              <a:buFont typeface="+mj-lt"/>
              <a:buAutoNum type="romanUcPeriod"/>
            </a:pPr>
            <a:r>
              <a:rPr lang="fr-FR" sz="2400" b="1" dirty="0" err="1"/>
              <a:t>Random</a:t>
            </a:r>
            <a:r>
              <a:rPr lang="fr-FR" sz="2400" b="1" dirty="0"/>
              <a:t> </a:t>
            </a:r>
            <a:r>
              <a:rPr lang="fr-FR" sz="2400" b="1" dirty="0" err="1"/>
              <a:t>forest</a:t>
            </a:r>
            <a:r>
              <a:rPr lang="fr-FR" sz="2400" b="1" dirty="0"/>
              <a:t> </a:t>
            </a:r>
            <a:r>
              <a:rPr lang="fr-FR" sz="2400" b="1" dirty="0" err="1"/>
              <a:t>regression</a:t>
            </a:r>
            <a:endParaRPr lang="fr-FR" sz="2400" b="1" dirty="0"/>
          </a:p>
          <a:p>
            <a:pPr marL="571500" indent="-571500">
              <a:buFont typeface="+mj-lt"/>
              <a:buAutoNum type="romanUcPeriod"/>
            </a:pPr>
            <a:endParaRPr lang="fr-FR" sz="1100" b="1" dirty="0"/>
          </a:p>
          <a:p>
            <a:pPr marL="571500" indent="-571500">
              <a:buFont typeface="+mj-lt"/>
              <a:buAutoNum type="romanUcPeriod"/>
            </a:pPr>
            <a:r>
              <a:rPr lang="fr-FR" sz="2400" b="1" dirty="0" err="1"/>
              <a:t>Interpretations</a:t>
            </a:r>
            <a:endParaRPr lang="fr-FR" sz="2400" b="1" dirty="0"/>
          </a:p>
          <a:p>
            <a:pPr marL="571500" indent="-571500">
              <a:buFont typeface="+mj-lt"/>
              <a:buAutoNum type="romanUcPeriod"/>
            </a:pPr>
            <a:endParaRPr lang="fr-FR" sz="1100" b="1" dirty="0"/>
          </a:p>
          <a:p>
            <a:pPr marL="0" indent="0">
              <a:buNone/>
            </a:pPr>
            <a:r>
              <a:rPr lang="fr-FR" sz="2400" b="1" dirty="0">
                <a:effectLst/>
              </a:rPr>
              <a:t>Conclusion</a:t>
            </a:r>
          </a:p>
          <a:p>
            <a:pPr marL="1028700" lvl="1" indent="-571500">
              <a:buFont typeface="+mj-lt"/>
              <a:buAutoNum type="romanUcPeriod"/>
            </a:pPr>
            <a:endParaRPr lang="fr-FR" sz="2800" b="1" dirty="0"/>
          </a:p>
        </p:txBody>
      </p:sp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4D22132F-BA64-BA45-A53D-A5AA23C1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24"/>
          <a:stretch/>
        </p:blipFill>
        <p:spPr>
          <a:xfrm>
            <a:off x="6723529" y="1414079"/>
            <a:ext cx="5468471" cy="5480582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853CF11-D23D-6C47-A3C1-D634C8A24753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935705" cy="28191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D321DCCE-5E3A-094D-B6CC-4A0B58DC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18BA2208-EF97-CA4E-9BD0-AB8DF541D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0F940-F125-4ABF-BB01-7E53655DB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4156" r="7165" b="10537"/>
          <a:stretch/>
        </p:blipFill>
        <p:spPr>
          <a:xfrm>
            <a:off x="1021623" y="2849733"/>
            <a:ext cx="4197756" cy="2725436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47766-84AC-4105-A15E-DECF42EFB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5324" r="3756" b="7702"/>
          <a:stretch/>
        </p:blipFill>
        <p:spPr>
          <a:xfrm>
            <a:off x="6714383" y="2800585"/>
            <a:ext cx="4605598" cy="2774584"/>
          </a:xfrm>
          <a:prstGeom prst="ellipse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949ADC-736B-4019-91D1-E4FFD061C009}"/>
              </a:ext>
            </a:extLst>
          </p:cNvPr>
          <p:cNvSpPr/>
          <p:nvPr/>
        </p:nvSpPr>
        <p:spPr>
          <a:xfrm>
            <a:off x="1676836" y="2074779"/>
            <a:ext cx="2887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2. Overall Ranking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82321C-89B3-46EF-890F-1BE39477296A}"/>
              </a:ext>
            </a:extLst>
          </p:cNvPr>
          <p:cNvSpPr/>
          <p:nvPr/>
        </p:nvSpPr>
        <p:spPr>
          <a:xfrm>
            <a:off x="7689446" y="2055813"/>
            <a:ext cx="2655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2. </a:t>
            </a:r>
            <a:r>
              <a:rPr lang="en-US" sz="2800" b="1" dirty="0" err="1"/>
              <a:t>Covid</a:t>
            </a:r>
            <a:r>
              <a:rPr lang="en-US" sz="2800" b="1" dirty="0"/>
              <a:t> Ranking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C364D99-6E4F-3546-A9E7-894A78DA34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FC93A3-3AD6-8049-A8F8-9BF77158E8AE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8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C532A182-56E7-A046-8576-D2B2D0B7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1BF18-C5D6-466C-8639-A8B951CE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19" b="90648" l="4444" r="923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4" y="1003176"/>
            <a:ext cx="5854823" cy="5854823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AB80E2D-765A-2F4E-B22A-ECFF7FD28B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srgbClr val="F8F8F8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CCCC6C8-DF94-7A48-9D24-D8C273BD23D8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A0BFA9EF-2AD5-7A45-911D-B3F43F516716}"/>
              </a:ext>
            </a:extLst>
          </p:cNvPr>
          <p:cNvSpPr txBox="1"/>
          <p:nvPr/>
        </p:nvSpPr>
        <p:spPr>
          <a:xfrm>
            <a:off x="5806514" y="2432254"/>
            <a:ext cx="2046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➝ </a:t>
            </a:r>
            <a:r>
              <a:rPr lang="en-US" sz="2800" b="1" dirty="0"/>
              <a:t>Dataset II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80953EE-83A3-BB4A-BF89-C63E01BF333E}"/>
              </a:ext>
            </a:extLst>
          </p:cNvPr>
          <p:cNvSpPr txBox="1"/>
          <p:nvPr/>
        </p:nvSpPr>
        <p:spPr>
          <a:xfrm>
            <a:off x="6236028" y="3058989"/>
            <a:ext cx="401097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Nodes: </a:t>
            </a:r>
            <a:r>
              <a:rPr lang="en-US" sz="2400" b="1" dirty="0" err="1"/>
              <a:t>Communites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Edges: </a:t>
            </a:r>
            <a:r>
              <a:rPr lang="en-US" sz="2400" b="1" dirty="0" err="1"/>
              <a:t>Covid</a:t>
            </a:r>
            <a:r>
              <a:rPr lang="en-US" sz="2400" b="1" dirty="0"/>
              <a:t>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Goal: Community influence</a:t>
            </a:r>
          </a:p>
        </p:txBody>
      </p:sp>
    </p:spTree>
    <p:extLst>
      <p:ext uri="{BB962C8B-B14F-4D97-AF65-F5344CB8AC3E}">
        <p14:creationId xmlns:p14="http://schemas.microsoft.com/office/powerpoint/2010/main" val="66275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2D7CC88D-10C1-0745-9052-A011ACEA7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C1F37-6254-44B1-80D5-174FC1A74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14" y="1385888"/>
            <a:ext cx="8023371" cy="5014606"/>
          </a:xfrm>
          <a:prstGeom prst="ellipse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1EC25448-D23D-674B-AF7E-113257A899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BEC49E3-30E5-FE41-96DC-4FD322A8B485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50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8A9E0F61-7F67-7B44-87A3-ACFEA0134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7CFF9-96D4-4C2E-8A1F-28A5817DE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79" y="1385888"/>
            <a:ext cx="7921841" cy="4951151"/>
          </a:xfrm>
          <a:prstGeom prst="ellipse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30F7A417-6ACA-7C45-93FF-48214E9599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A9F44E2-7AC3-3042-9482-0410DCEEF8E4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84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42ADFB35-B3C5-C540-BACA-B5E905A1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2C436-C567-41DC-B54E-8570A503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64" y="1385888"/>
            <a:ext cx="7934871" cy="4959294"/>
          </a:xfrm>
          <a:prstGeom prst="ellipse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8ED0EF0-86A5-F946-B70C-3B395D60449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70D8CAD-9DF3-EE46-A6E6-1CEFF171CA74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55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37" y="1321821"/>
            <a:ext cx="7461678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371600" indent="-1371600">
              <a:buFont typeface="+mj-lt"/>
              <a:buAutoNum type="romanUcPeriod" startAt="4"/>
            </a:pPr>
            <a:r>
              <a:rPr lang="en-US" sz="72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Random                                                                    Forest Model</a:t>
            </a:r>
            <a:endParaRPr lang="en-US" sz="7200" b="1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616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C6E67E71-BAF1-EF4D-BCFA-49C9AD559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224B0-0699-48B2-A080-D45A7308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Pre-</a:t>
            </a:r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processing</a:t>
            </a:r>
            <a:endParaRPr lang="en-US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187F-0E99-4564-994A-9E538602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040" y="2781214"/>
            <a:ext cx="6953960" cy="2017987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➝ Data set</a:t>
            </a:r>
          </a:p>
          <a:p>
            <a:pPr lvl="1"/>
            <a:r>
              <a:rPr lang="fr-FR" dirty="0"/>
              <a:t>Self </a:t>
            </a:r>
            <a:r>
              <a:rPr lang="fr-FR" dirty="0" err="1"/>
              <a:t>generated</a:t>
            </a:r>
            <a:endParaRPr lang="fr-FR" dirty="0"/>
          </a:p>
          <a:p>
            <a:pPr lvl="1"/>
            <a:r>
              <a:rPr lang="fr-FR" dirty="0"/>
              <a:t>No </a:t>
            </a:r>
            <a:r>
              <a:rPr lang="fr-FR" dirty="0" err="1"/>
              <a:t>pre-processing</a:t>
            </a:r>
            <a:r>
              <a:rPr lang="fr-FR" dirty="0"/>
              <a:t> </a:t>
            </a:r>
            <a:r>
              <a:rPr lang="fr-FR" dirty="0" err="1"/>
              <a:t>needed</a:t>
            </a:r>
            <a:endParaRPr lang="fr-FR" dirty="0"/>
          </a:p>
          <a:p>
            <a:pPr lvl="1"/>
            <a:r>
              <a:rPr lang="en-US" dirty="0"/>
              <a:t>70/30 split for train/test data</a:t>
            </a:r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9AD164F-6A7E-EF4A-AA11-445EEEA820B1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462425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9B0AC541-34D4-8245-BAE2-657F0393A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EDF88B-E7B4-6B48-9BFA-C7203B7E2EC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05660" y="1902199"/>
            <a:ext cx="4226740" cy="33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8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2423303A-951D-C74D-8407-4074AE65C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214" y="217161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➝ </a:t>
            </a:r>
            <a:r>
              <a:rPr lang="fr-FR" b="1" dirty="0" err="1"/>
              <a:t>Grid</a:t>
            </a:r>
            <a:r>
              <a:rPr lang="fr-FR" b="1" dirty="0"/>
              <a:t> </a:t>
            </a:r>
            <a:r>
              <a:rPr lang="fr-FR" b="1" dirty="0" err="1"/>
              <a:t>search</a:t>
            </a:r>
            <a:r>
              <a:rPr lang="fr-FR" b="1" dirty="0"/>
              <a:t> model</a:t>
            </a:r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b="1" dirty="0" err="1"/>
              <a:t>Parameters</a:t>
            </a:r>
            <a:endParaRPr lang="fr-FR" b="1" dirty="0"/>
          </a:p>
          <a:p>
            <a:pPr lvl="1"/>
            <a:endParaRPr lang="fr-FR" sz="800" b="1" dirty="0"/>
          </a:p>
          <a:p>
            <a:pPr marL="914400" lvl="2" indent="0">
              <a:buNone/>
            </a:pPr>
            <a:r>
              <a:rPr lang="fr-FR" dirty="0"/>
              <a:t>- Maximum </a:t>
            </a:r>
            <a:r>
              <a:rPr lang="fr-FR" dirty="0" err="1"/>
              <a:t>depth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-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estimators</a:t>
            </a:r>
            <a:endParaRPr lang="fr-FR" dirty="0"/>
          </a:p>
          <a:p>
            <a:pPr marL="914400" lvl="2" indent="0">
              <a:buNone/>
            </a:pPr>
            <a:r>
              <a:rPr lang="en-US" dirty="0"/>
              <a:t>- Minimum samples per leaf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b="1" dirty="0"/>
              <a:t>385 fits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A4228AF-567C-714C-89D2-11D9F47AEE24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B3D26A98-099C-4B48-84FE-0800C64E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07E307B-621B-434D-9C72-EBC73D50A9C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79051" y="1731028"/>
            <a:ext cx="4565603" cy="4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4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75F14AA2-F8A1-DB45-9855-CC35A5DB0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664" y="1917498"/>
            <a:ext cx="60241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➝ </a:t>
            </a:r>
            <a:r>
              <a:rPr lang="fr-FR" b="1" dirty="0" err="1"/>
              <a:t>Random</a:t>
            </a:r>
            <a:r>
              <a:rPr lang="fr-FR" b="1" dirty="0"/>
              <a:t> </a:t>
            </a:r>
            <a:r>
              <a:rPr lang="fr-FR" b="1" dirty="0" err="1"/>
              <a:t>search</a:t>
            </a:r>
            <a:r>
              <a:rPr lang="fr-FR" b="1" dirty="0"/>
              <a:t> model</a:t>
            </a:r>
          </a:p>
          <a:p>
            <a:pPr marL="0" indent="0">
              <a:buNone/>
            </a:pPr>
            <a:endParaRPr lang="fr-FR" sz="1100" b="1" dirty="0"/>
          </a:p>
          <a:p>
            <a:pPr lvl="1"/>
            <a:r>
              <a:rPr lang="fr-FR" b="1" dirty="0" err="1"/>
              <a:t>Parameters</a:t>
            </a:r>
            <a:endParaRPr lang="fr-FR" b="1" dirty="0"/>
          </a:p>
          <a:p>
            <a:pPr marL="457200" lvl="1" indent="0">
              <a:buNone/>
            </a:pPr>
            <a:endParaRPr lang="fr-FR" sz="200" b="1" dirty="0"/>
          </a:p>
          <a:p>
            <a:pPr marL="914400" lvl="2" indent="0">
              <a:buNone/>
            </a:pPr>
            <a:r>
              <a:rPr lang="fr-FR" dirty="0"/>
              <a:t>-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estimators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- Maximum </a:t>
            </a:r>
            <a:r>
              <a:rPr lang="fr-FR" dirty="0" err="1"/>
              <a:t>depth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- Minimum </a:t>
            </a:r>
            <a:r>
              <a:rPr lang="fr-FR" dirty="0" err="1"/>
              <a:t>sample</a:t>
            </a:r>
            <a:r>
              <a:rPr lang="fr-FR" dirty="0"/>
              <a:t> split</a:t>
            </a:r>
          </a:p>
          <a:p>
            <a:pPr marL="914400" lvl="2" indent="0">
              <a:buNone/>
            </a:pPr>
            <a:r>
              <a:rPr lang="en-US" dirty="0"/>
              <a:t>- Minimum samples per leaf</a:t>
            </a:r>
          </a:p>
          <a:p>
            <a:pPr marL="914400" lvl="2" indent="0">
              <a:buNone/>
            </a:pPr>
            <a:r>
              <a:rPr lang="en-US" dirty="0"/>
              <a:t>- Number of features considered when looking for the best split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25 fits due to simulation length</a:t>
            </a:r>
          </a:p>
        </p:txBody>
      </p:sp>
      <p:pic>
        <p:nvPicPr>
          <p:cNvPr id="8" name="Image 7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E9A14494-C869-1449-BCC7-0B79958E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BB3B6E9-D149-3C49-8BEC-C817D99C612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79051" y="1731028"/>
            <a:ext cx="4565603" cy="435133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5BF9413-AFD6-6842-A19C-56161DBAEC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1373309-A633-804A-83C8-096E9D713790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3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F58DEAD8-D322-6944-AA10-3F0BE474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D02D1F73-ED25-324D-AE29-A897929E1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7865" y="1799284"/>
                <a:ext cx="78841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b="1" dirty="0"/>
                  <a:t>➝ </a:t>
                </a:r>
                <a:r>
                  <a:rPr lang="fr-FR" b="1" dirty="0" err="1"/>
                  <a:t>Grid</a:t>
                </a:r>
                <a:r>
                  <a:rPr lang="fr-FR" b="1" dirty="0"/>
                  <a:t> </a:t>
                </a:r>
                <a:r>
                  <a:rPr lang="fr-FR" b="1" dirty="0" err="1"/>
                  <a:t>search</a:t>
                </a:r>
                <a:endParaRPr lang="fr-FR" b="1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22 </a:t>
                </a:r>
                <a:r>
                  <a:rPr lang="fr-FR" dirty="0" err="1"/>
                  <a:t>targets</a:t>
                </a:r>
                <a:r>
                  <a:rPr lang="fr-FR" dirty="0"/>
                  <a:t> out of 100 compose 95% of the importance</a:t>
                </a:r>
              </a:p>
              <a:p>
                <a:pPr lvl="1"/>
                <a:endParaRPr lang="fr-FR" dirty="0"/>
              </a:p>
              <a:p>
                <a:pPr lvl="1"/>
                <a:r>
                  <a:rPr lang="en-US" dirty="0"/>
                  <a:t>Lecithin-cholesterol acyltransferase at 12%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Next 18 between 2 and 8%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0.001369837276703811</m:t>
                    </m:r>
                  </m:oMath>
                </a14:m>
                <a:endParaRPr lang="fr-FR" dirty="0"/>
              </a:p>
              <a:p>
                <a:pPr lvl="2"/>
                <a:r>
                  <a:rPr lang="fr-FR" dirty="0"/>
                  <a:t>35% </a:t>
                </a:r>
                <a:r>
                  <a:rPr lang="fr-FR" dirty="0" err="1"/>
                  <a:t>less</a:t>
                </a:r>
                <a:r>
                  <a:rPr lang="fr-FR" dirty="0"/>
                  <a:t> </a:t>
                </a:r>
                <a:r>
                  <a:rPr lang="fr-FR" dirty="0" err="1"/>
                  <a:t>than</a:t>
                </a:r>
                <a:r>
                  <a:rPr lang="fr-FR" dirty="0"/>
                  <a:t> </a:t>
                </a:r>
                <a:r>
                  <a:rPr lang="fr-FR" dirty="0" err="1"/>
                  <a:t>baseline</a:t>
                </a:r>
                <a:endParaRPr lang="fr-FR" dirty="0"/>
              </a:p>
            </p:txBody>
          </p:sp>
        </mc:Choice>
        <mc:Fallback xmlns="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D02D1F73-ED25-324D-AE29-A897929E1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7865" y="1799284"/>
                <a:ext cx="7884115" cy="4351338"/>
              </a:xfrm>
              <a:blipFill>
                <a:blip r:embed="rId3"/>
                <a:stretch>
                  <a:fillRect l="-1447" t="-26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EF72730E-B138-4F45-8AAC-204129451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7F6FA48-0071-244B-8AA0-B351C0F136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B421B3F-E768-B847-9798-FFBD2CD8907F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9A09DAD-D315-DA45-8809-CE976DBBB5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1679" y="2023542"/>
            <a:ext cx="3086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0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353" y="1690688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Introduction</a:t>
            </a:r>
            <a:br>
              <a:rPr lang="en-US" sz="72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7200" b="1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02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F33EEBE8-6540-3340-9906-5641EAA55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C0516F-6A17-43C5-BA15-21BCB6822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pic>
        <p:nvPicPr>
          <p:cNvPr id="9" name="Image 8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719F36C9-2B78-AB48-A723-45DAA16EB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A9FCD024-D9E4-2B47-AEF0-8BF7DB2F05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93D7242-438B-B147-B3E6-D1981DA3F16C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684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E70B0021-8059-1D46-90ED-2AA170CF2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D02D1F73-ED25-324D-AE29-A897929E1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0647" y="182916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b="1" dirty="0"/>
                  <a:t>➝ </a:t>
                </a:r>
                <a:r>
                  <a:rPr lang="fr-FR" b="1" dirty="0" err="1"/>
                  <a:t>Random</a:t>
                </a:r>
                <a:r>
                  <a:rPr lang="fr-FR" b="1" dirty="0"/>
                  <a:t> </a:t>
                </a:r>
                <a:r>
                  <a:rPr lang="fr-FR" b="1" dirty="0" err="1"/>
                  <a:t>search</a:t>
                </a:r>
                <a:endParaRPr lang="fr-FR" b="1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21 </a:t>
                </a:r>
                <a:r>
                  <a:rPr lang="fr-FR" dirty="0" err="1"/>
                  <a:t>targets</a:t>
                </a:r>
                <a:r>
                  <a:rPr lang="fr-FR" dirty="0"/>
                  <a:t> out of 100 compose 95% of the importance</a:t>
                </a:r>
              </a:p>
              <a:p>
                <a:pPr lvl="1"/>
                <a:endParaRPr lang="fr-FR" dirty="0"/>
              </a:p>
              <a:p>
                <a:pPr lvl="1"/>
                <a:r>
                  <a:rPr lang="en-US" dirty="0"/>
                  <a:t>Lecithin-cholesterol acyltransferase at 14%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Next 18 between 2 and 8%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0.00048797298004477074</m:t>
                    </m:r>
                  </m:oMath>
                </a14:m>
                <a:endParaRPr lang="fr-FR" dirty="0"/>
              </a:p>
              <a:p>
                <a:pPr lvl="2"/>
                <a:r>
                  <a:rPr lang="fr-FR" dirty="0"/>
                  <a:t>47% </a:t>
                </a:r>
                <a:r>
                  <a:rPr lang="fr-FR" dirty="0" err="1"/>
                  <a:t>less</a:t>
                </a:r>
                <a:r>
                  <a:rPr lang="fr-FR" dirty="0"/>
                  <a:t> </a:t>
                </a:r>
                <a:r>
                  <a:rPr lang="fr-FR" dirty="0" err="1"/>
                  <a:t>than</a:t>
                </a:r>
                <a:r>
                  <a:rPr lang="fr-FR" dirty="0"/>
                  <a:t> </a:t>
                </a:r>
                <a:r>
                  <a:rPr lang="fr-FR" dirty="0" err="1"/>
                  <a:t>baseline</a:t>
                </a:r>
                <a:endParaRPr lang="fr-FR" dirty="0"/>
              </a:p>
            </p:txBody>
          </p:sp>
        </mc:Choice>
        <mc:Fallback xmlns="">
          <p:sp>
            <p:nvSpPr>
              <p:cNvPr id="11" name="Espace réservé du contenu 10">
                <a:extLst>
                  <a:ext uri="{FF2B5EF4-FFF2-40B4-BE49-F238E27FC236}">
                    <a16:creationId xmlns:a16="http://schemas.microsoft.com/office/drawing/2014/main" id="{D02D1F73-ED25-324D-AE29-A897929E1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0647" y="1829166"/>
                <a:ext cx="10515600" cy="4351338"/>
              </a:xfrm>
              <a:blipFill>
                <a:blip r:embed="rId3"/>
                <a:stretch>
                  <a:fillRect l="-1206" t="-2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FE64691C-E4AA-9942-A1A1-BA4629B18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E5FDC41-4BC4-0440-B034-668A518A22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07DFA92-7197-EF42-A7EA-6DC18B393CBF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15CA7F3-33F7-6041-AAE7-C9A9494702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1679" y="2023542"/>
            <a:ext cx="3086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7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285780B3-E4DD-854A-A380-0EE4532F9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0516F-6A17-43C5-BA15-21BCB6822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32496" y="1825625"/>
            <a:ext cx="6527007" cy="4351338"/>
          </a:xfrm>
        </p:spPr>
      </p:pic>
      <p:pic>
        <p:nvPicPr>
          <p:cNvPr id="12" name="Image 11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813D9FF0-3836-1042-BD49-D1946A562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629E2087-1737-7D49-9046-5DB2C9B8035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i="1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endParaRPr kumimoji="0" lang="fr-FR" sz="4400" i="1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7263643-C2F4-184A-BA24-F4075305487A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2608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302" y="1300165"/>
            <a:ext cx="8588749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371600" indent="-1371600">
              <a:buFont typeface="+mj-lt"/>
              <a:buAutoNum type="romanUcPeriod" startAt="5"/>
            </a:pPr>
            <a:r>
              <a:rPr lang="en-US" sz="6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Interpretations</a:t>
            </a:r>
            <a:br>
              <a:rPr lang="en-US" sz="80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8000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563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EDD8698F-1D64-4F4B-BE62-2FE9C3CC8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Benefits</a:t>
            </a:r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the </a:t>
            </a:r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research</a:t>
            </a:r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on the virus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E5C352F-90A3-4D43-8C93-89BAA2D5B394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1024665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10">
            <a:extLst>
              <a:ext uri="{FF2B5EF4-FFF2-40B4-BE49-F238E27FC236}">
                <a16:creationId xmlns:a16="http://schemas.microsoft.com/office/drawing/2014/main" id="{B81845A4-0239-8C4D-8885-2753B3EFC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150" y="1946275"/>
            <a:ext cx="7296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➝ Network </a:t>
            </a:r>
            <a:r>
              <a:rPr lang="fr-FR" b="1" dirty="0" err="1"/>
              <a:t>analysis</a:t>
            </a:r>
            <a:endParaRPr lang="en-GB" dirty="0"/>
          </a:p>
          <a:p>
            <a:pPr lvl="1"/>
            <a:r>
              <a:rPr lang="en-GB" b="1" dirty="0"/>
              <a:t>Disease ranking: </a:t>
            </a:r>
          </a:p>
          <a:p>
            <a:pPr marL="914400" lvl="2" indent="0">
              <a:buNone/>
            </a:pPr>
            <a:r>
              <a:rPr lang="en-GB" dirty="0"/>
              <a:t>- Bone disease, psychiatric disorder, biological process, protein measurement and  diabetes mellitus </a:t>
            </a:r>
          </a:p>
          <a:p>
            <a:pPr lvl="1"/>
            <a:r>
              <a:rPr lang="en-GB" b="1" dirty="0"/>
              <a:t>Target ranking: </a:t>
            </a:r>
          </a:p>
          <a:p>
            <a:pPr marL="914400" lvl="2" indent="0">
              <a:buNone/>
            </a:pPr>
            <a:r>
              <a:rPr lang="fr-FR" dirty="0"/>
              <a:t>- </a:t>
            </a:r>
            <a:r>
              <a:rPr lang="en-CH" dirty="0"/>
              <a:t>LCAT, SCN9A, SLC18A2, </a:t>
            </a:r>
            <a:r>
              <a:rPr lang="en-GB" dirty="0"/>
              <a:t>PDGFD and </a:t>
            </a:r>
            <a:r>
              <a:rPr lang="en-CH" dirty="0"/>
              <a:t>CALD1 </a:t>
            </a:r>
            <a:endParaRPr lang="en-GB" dirty="0"/>
          </a:p>
          <a:p>
            <a:pPr marL="0" indent="0">
              <a:buNone/>
            </a:pPr>
            <a:r>
              <a:rPr lang="fr-FR" b="1" dirty="0"/>
              <a:t>➝ </a:t>
            </a:r>
            <a:r>
              <a:rPr lang="fr-FR" b="1" dirty="0" err="1"/>
              <a:t>Random</a:t>
            </a:r>
            <a:r>
              <a:rPr lang="fr-FR" b="1" dirty="0"/>
              <a:t> </a:t>
            </a:r>
            <a:r>
              <a:rPr lang="fr-FR" b="1" dirty="0" err="1"/>
              <a:t>forest</a:t>
            </a:r>
            <a:r>
              <a:rPr lang="fr-FR" b="1" dirty="0"/>
              <a:t> </a:t>
            </a:r>
            <a:r>
              <a:rPr lang="fr-FR" b="1" dirty="0" err="1"/>
              <a:t>regression</a:t>
            </a:r>
            <a:endParaRPr lang="fr-FR" b="1" dirty="0"/>
          </a:p>
          <a:p>
            <a:pPr lvl="1"/>
            <a:r>
              <a:rPr lang="fr-FR" b="1" dirty="0"/>
              <a:t>Target identification </a:t>
            </a:r>
            <a:r>
              <a:rPr lang="fr-FR" b="1" dirty="0" err="1"/>
              <a:t>helps</a:t>
            </a:r>
            <a:r>
              <a:rPr lang="fr-FR" b="1" dirty="0"/>
              <a:t> </a:t>
            </a:r>
            <a:r>
              <a:rPr lang="fr-FR" b="1" dirty="0" err="1"/>
              <a:t>reduce</a:t>
            </a:r>
            <a:r>
              <a:rPr lang="fr-FR" b="1" dirty="0"/>
              <a:t> </a:t>
            </a:r>
            <a:r>
              <a:rPr lang="fr-FR" b="1" dirty="0" err="1"/>
              <a:t>research</a:t>
            </a:r>
            <a:r>
              <a:rPr lang="fr-FR" b="1" dirty="0"/>
              <a:t> time and efforts</a:t>
            </a:r>
          </a:p>
          <a:p>
            <a:pPr lvl="1"/>
            <a:r>
              <a:rPr lang="fr-FR" b="1" dirty="0" err="1"/>
              <a:t>Reduce</a:t>
            </a:r>
            <a:r>
              <a:rPr lang="fr-FR" b="1" dirty="0"/>
              <a:t> </a:t>
            </a:r>
            <a:r>
              <a:rPr lang="fr-FR" b="1" dirty="0" err="1"/>
              <a:t>costs</a:t>
            </a:r>
            <a:endParaRPr lang="fr-FR" b="1" dirty="0"/>
          </a:p>
          <a:p>
            <a:pPr lvl="1"/>
            <a:r>
              <a:rPr lang="fr-FR" b="1" dirty="0"/>
              <a:t>Speed up the vaccine </a:t>
            </a:r>
            <a:r>
              <a:rPr lang="fr-FR" b="1" dirty="0" err="1"/>
              <a:t>development</a:t>
            </a:r>
            <a:r>
              <a:rPr lang="fr-FR" b="1" dirty="0"/>
              <a:t> 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en-GB" dirty="0"/>
          </a:p>
          <a:p>
            <a:pPr lvl="1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9FE383A-E420-4D46-8AD7-18D40D01FF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00050" y="2179731"/>
            <a:ext cx="3962401" cy="368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85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6C7D7D02-99F4-1E49-9E71-573D3A8E6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Improving</a:t>
            </a:r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reusing</a:t>
            </a:r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model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AF1B278-454D-324F-8EBC-A84B14F06FE1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946672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10">
            <a:extLst>
              <a:ext uri="{FF2B5EF4-FFF2-40B4-BE49-F238E27FC236}">
                <a16:creationId xmlns:a16="http://schemas.microsoft.com/office/drawing/2014/main" id="{433F6171-22CA-A740-861A-8345908CF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950" y="1903413"/>
            <a:ext cx="84010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/>
              <a:t>➝ </a:t>
            </a:r>
            <a:r>
              <a:rPr lang="fr-FR" b="1" dirty="0" err="1"/>
              <a:t>Improvements</a:t>
            </a:r>
            <a:r>
              <a:rPr lang="fr-FR" b="1" dirty="0"/>
              <a:t> and limitations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Based on the hypothesis that genetics and genomics play a role in the impact on COVID-19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Association score between diseases and COVID-19 built on a partial data-set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Main limitation relying in the amount of data used: targets and diseases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be run with a larger amount of data to expect better results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en-GB" dirty="0"/>
          </a:p>
          <a:p>
            <a:pPr lvl="1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F20C220-1D74-A34A-A3AE-87A160F93D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7650" y="2055813"/>
            <a:ext cx="3676650" cy="36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69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356" y="1690688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  <a:br>
              <a:rPr lang="en-US" sz="72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7200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2795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C86287C8-2D30-774D-8706-AA48AF39B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E7AA2F6-09A7-F24B-9F8B-00F9055252C2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392654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10">
            <a:extLst>
              <a:ext uri="{FF2B5EF4-FFF2-40B4-BE49-F238E27FC236}">
                <a16:creationId xmlns:a16="http://schemas.microsoft.com/office/drawing/2014/main" id="{6E49B910-7A35-4749-8CE1-FED3DC0D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lvl="1"/>
            <a:r>
              <a:rPr lang="en-GB" b="1" dirty="0"/>
              <a:t>Closest diseases to COVID-19 identified</a:t>
            </a:r>
          </a:p>
          <a:p>
            <a:pPr lvl="1"/>
            <a:endParaRPr lang="en-GB" b="1" dirty="0"/>
          </a:p>
          <a:p>
            <a:pPr lvl="1"/>
            <a:r>
              <a:rPr lang="en-GB" b="1" dirty="0"/>
              <a:t>Most important target risk-factors identified</a:t>
            </a:r>
          </a:p>
          <a:p>
            <a:pPr lvl="1"/>
            <a:endParaRPr lang="en-GB" b="1" dirty="0"/>
          </a:p>
          <a:p>
            <a:pPr lvl="1"/>
            <a:r>
              <a:rPr lang="en-GB" b="1" dirty="0"/>
              <a:t>Reduction of the time spent on vaccine development </a:t>
            </a:r>
          </a:p>
          <a:p>
            <a:pPr lvl="1"/>
            <a:endParaRPr lang="en-GB" b="1" dirty="0"/>
          </a:p>
          <a:p>
            <a:pPr lvl="1"/>
            <a:r>
              <a:rPr lang="en-GB" b="1" dirty="0"/>
              <a:t>Help governments make proportionate decisions </a:t>
            </a:r>
          </a:p>
          <a:p>
            <a:pPr lvl="1"/>
            <a:endParaRPr lang="en-GB" b="1" dirty="0"/>
          </a:p>
          <a:p>
            <a:pPr marL="457200" lvl="1" indent="0">
              <a:buNone/>
            </a:pPr>
            <a:endParaRPr lang="en-GB" b="1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en-GB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121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gâteau, décoré, rouge, coloré&#10;&#10;Description générée automatiquement">
            <a:extLst>
              <a:ext uri="{FF2B5EF4-FFF2-40B4-BE49-F238E27FC236}">
                <a16:creationId xmlns:a16="http://schemas.microsoft.com/office/drawing/2014/main" id="{2DE2684F-EFB3-B94C-B31A-F5F74E4E5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2" b="13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2CF566-0FD9-5E4D-990C-B3A35DFEE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2930" y="3201695"/>
            <a:ext cx="4409070" cy="1834056"/>
          </a:xfrm>
        </p:spPr>
        <p:txBody>
          <a:bodyPr>
            <a:normAutofit/>
          </a:bodyPr>
          <a:lstStyle/>
          <a:p>
            <a:r>
              <a:rPr lang="fr-FR" sz="4400" i="1" dirty="0" err="1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</a:t>
            </a:r>
            <a:r>
              <a:rPr lang="fr-FR" sz="4400" i="1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4400" i="1" dirty="0" err="1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</a:t>
            </a:r>
            <a:r>
              <a:rPr lang="fr-FR" sz="4400" i="1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fr-FR" sz="4400" i="1" dirty="0" err="1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your</a:t>
            </a:r>
            <a:r>
              <a:rPr lang="fr-FR" sz="4400" i="1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attention</a:t>
            </a:r>
            <a:endParaRPr lang="fr-FR" sz="4400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5A3AEF-DC2C-C640-B345-8B5C266BC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337021"/>
            <a:ext cx="4330262" cy="683284"/>
          </a:xfrm>
        </p:spPr>
        <p:txBody>
          <a:bodyPr>
            <a:normAutofit/>
          </a:bodyPr>
          <a:lstStyle/>
          <a:p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   R. </a:t>
            </a:r>
            <a:r>
              <a:rPr lang="fr-FR" sz="18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Chaouche</a:t>
            </a:r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 Y. Martinson,</a:t>
            </a:r>
            <a:b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C. Padovani, </a:t>
            </a:r>
            <a:r>
              <a:rPr lang="fr-FR" sz="1800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J.Triomphe</a:t>
            </a:r>
            <a:r>
              <a:rPr lang="fr-FR" sz="1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endParaRPr lang="fr-FR" sz="1800" i="1" dirty="0">
              <a:latin typeface="+mj-lt"/>
            </a:endParaRP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7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A8A6B9CB-C2AD-D348-A056-5597616A2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Introduction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91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➝ Virus has been </a:t>
            </a:r>
            <a:r>
              <a:rPr lang="fr-FR" b="1" dirty="0" err="1"/>
              <a:t>spreading</a:t>
            </a:r>
            <a:r>
              <a:rPr lang="fr-FR" b="1" dirty="0"/>
              <a:t> </a:t>
            </a:r>
            <a:r>
              <a:rPr lang="fr-FR" b="1" dirty="0" err="1"/>
              <a:t>worldwide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4 million </a:t>
            </a:r>
            <a:r>
              <a:rPr lang="fr-FR" dirty="0" err="1"/>
              <a:t>confirmed</a:t>
            </a:r>
            <a:r>
              <a:rPr lang="fr-FR" dirty="0"/>
              <a:t> cases </a:t>
            </a:r>
          </a:p>
          <a:p>
            <a:pPr lvl="1"/>
            <a:r>
              <a:rPr lang="fr-FR" dirty="0"/>
              <a:t>Over 265,000 </a:t>
            </a:r>
            <a:r>
              <a:rPr lang="fr-FR" dirty="0" err="1"/>
              <a:t>deaths</a:t>
            </a: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/>
              <a:t>Global Lock – down</a:t>
            </a:r>
          </a:p>
          <a:p>
            <a:pPr lvl="1"/>
            <a:r>
              <a:rPr lang="fr-FR" dirty="0" err="1"/>
              <a:t>Shut</a:t>
            </a:r>
            <a:r>
              <a:rPr lang="fr-FR" dirty="0"/>
              <a:t>-down of large pans of the </a:t>
            </a:r>
            <a:r>
              <a:rPr lang="fr-FR" dirty="0" err="1"/>
              <a:t>economy</a:t>
            </a:r>
            <a:endParaRPr lang="fr-FR" dirty="0"/>
          </a:p>
          <a:p>
            <a:pPr lvl="1"/>
            <a:r>
              <a:rPr lang="fr-FR" dirty="0"/>
              <a:t>Long-</a:t>
            </a:r>
            <a:r>
              <a:rPr lang="fr-FR" dirty="0" err="1"/>
              <a:t>term</a:t>
            </a:r>
            <a:r>
              <a:rPr lang="fr-FR" dirty="0"/>
              <a:t> implications</a:t>
            </a:r>
          </a:p>
          <a:p>
            <a:pPr lvl="1"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/>
              <a:t>Tests to </a:t>
            </a:r>
            <a:r>
              <a:rPr lang="fr-FR" b="1" dirty="0" err="1"/>
              <a:t>target</a:t>
            </a:r>
            <a:r>
              <a:rPr lang="fr-FR" b="1" dirty="0"/>
              <a:t> SARS-CoV-2 </a:t>
            </a:r>
          </a:p>
          <a:p>
            <a:pPr marL="0" indent="0">
              <a:buNone/>
            </a:pPr>
            <a:endParaRPr lang="fr-FR" dirty="0"/>
          </a:p>
          <a:p>
            <a:pPr lvl="1">
              <a:buFontTx/>
              <a:buChar char="-"/>
            </a:pPr>
            <a:endParaRPr lang="fr-FR" dirty="0"/>
          </a:p>
          <a:p>
            <a:pPr lvl="1">
              <a:buFontTx/>
              <a:buChar char="-"/>
            </a:pPr>
            <a:endParaRPr lang="fr-FR" dirty="0"/>
          </a:p>
          <a:p>
            <a:pPr lvl="1">
              <a:buFontTx/>
              <a:buChar char="-"/>
            </a:pPr>
            <a:endParaRPr lang="fr-FR" dirty="0"/>
          </a:p>
          <a:p>
            <a:pPr>
              <a:buFont typeface="Wingdings" pitchFamily="2" charset="2"/>
              <a:buChar char="§"/>
            </a:pPr>
            <a:endParaRPr lang="fr-FR" dirty="0"/>
          </a:p>
        </p:txBody>
      </p:sp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B60062-24DE-9A43-AD57-11410675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74" y="1666018"/>
            <a:ext cx="5677641" cy="4007747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C5ADA9A-ACDE-F94B-BBCD-9726BCFC040B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3944983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88DAF016-8424-544E-B714-D971385F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C1B12FA-7FBF-9740-BC26-A9EBE5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19D86F-30DC-434B-8819-78BEBE8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368" y="1819584"/>
            <a:ext cx="7143432" cy="44576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371600" indent="-1371600">
              <a:buFont typeface="+mj-lt"/>
              <a:buAutoNum type="romanUcPeriod"/>
            </a:pPr>
            <a: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Problem </a:t>
            </a:r>
            <a:b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000" b="1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Description</a:t>
            </a:r>
            <a:br>
              <a:rPr lang="en-US" sz="8000" b="1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8000" b="1" dirty="0">
              <a:ln w="22225">
                <a:solidFill>
                  <a:schemeClr val="tx1"/>
                </a:solidFill>
                <a:miter lim="800000"/>
              </a:ln>
              <a:solidFill>
                <a:srgbClr val="FFFF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167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7E24EE74-2C71-CE45-BC78-454C6004F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Understanding</a:t>
            </a:r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need</a:t>
            </a:r>
            <a:endParaRPr lang="fr-FR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593" y="1828557"/>
            <a:ext cx="9199602" cy="4397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 err="1"/>
              <a:t>Health</a:t>
            </a:r>
            <a:r>
              <a:rPr lang="fr-FR" b="1" dirty="0"/>
              <a:t> issues</a:t>
            </a:r>
          </a:p>
          <a:p>
            <a:r>
              <a:rPr lang="fr-FR" sz="2400" dirty="0"/>
              <a:t>High </a:t>
            </a:r>
            <a:r>
              <a:rPr lang="fr-FR" sz="2400" dirty="0" err="1"/>
              <a:t>transmissibility</a:t>
            </a:r>
            <a:r>
              <a:rPr lang="fr-FR" sz="2400" dirty="0"/>
              <a:t> and more </a:t>
            </a:r>
            <a:r>
              <a:rPr lang="fr-FR" sz="2400" dirty="0" err="1"/>
              <a:t>than</a:t>
            </a:r>
            <a:r>
              <a:rPr lang="fr-FR" sz="2400" dirty="0"/>
              <a:t> 265,000 </a:t>
            </a:r>
            <a:r>
              <a:rPr lang="fr-FR" sz="2400" dirty="0" err="1"/>
              <a:t>deaths</a:t>
            </a:r>
            <a:r>
              <a:rPr lang="fr-FR" sz="2400" dirty="0"/>
              <a:t> (06 May)</a:t>
            </a:r>
          </a:p>
          <a:p>
            <a:r>
              <a:rPr lang="fr-FR" sz="2400" dirty="0" err="1"/>
              <a:t>Risk</a:t>
            </a:r>
            <a:r>
              <a:rPr lang="fr-FR" sz="2400" dirty="0"/>
              <a:t> </a:t>
            </a:r>
            <a:r>
              <a:rPr lang="fr-FR" sz="2400" dirty="0" err="1"/>
              <a:t>factors</a:t>
            </a:r>
            <a:r>
              <a:rPr lang="fr-FR" sz="2400" dirty="0"/>
              <a:t> </a:t>
            </a:r>
            <a:r>
              <a:rPr lang="fr-FR" sz="2400" dirty="0" err="1"/>
              <a:t>diseases</a:t>
            </a:r>
            <a:r>
              <a:rPr lang="fr-FR" sz="2400" dirty="0"/>
              <a:t> </a:t>
            </a:r>
            <a:r>
              <a:rPr lang="fr-FR" sz="2400" dirty="0" err="1"/>
              <a:t>known</a:t>
            </a:r>
            <a:r>
              <a:rPr lang="fr-FR" sz="2400" dirty="0"/>
              <a:t> but </a:t>
            </a:r>
            <a:r>
              <a:rPr lang="fr-FR" sz="2400" dirty="0" err="1"/>
              <a:t>poor</a:t>
            </a:r>
            <a:r>
              <a:rPr lang="fr-FR" sz="2400" dirty="0"/>
              <a:t> </a:t>
            </a:r>
            <a:r>
              <a:rPr lang="fr-FR" sz="2400" dirty="0" err="1"/>
              <a:t>literature</a:t>
            </a:r>
            <a:r>
              <a:rPr lang="fr-FR" sz="2400" dirty="0"/>
              <a:t> about </a:t>
            </a:r>
            <a:r>
              <a:rPr lang="fr-FR" sz="2400" dirty="0" err="1"/>
              <a:t>drug</a:t>
            </a:r>
            <a:r>
              <a:rPr lang="fr-FR" sz="2400" dirty="0"/>
              <a:t> </a:t>
            </a:r>
            <a:r>
              <a:rPr lang="fr-FR" sz="2400" dirty="0" err="1"/>
              <a:t>targets</a:t>
            </a:r>
            <a:r>
              <a:rPr lang="fr-FR" sz="2400" dirty="0"/>
              <a:t>*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 err="1"/>
              <a:t>Expensive</a:t>
            </a:r>
            <a:r>
              <a:rPr lang="fr-FR" b="1" dirty="0"/>
              <a:t> </a:t>
            </a:r>
            <a:r>
              <a:rPr lang="fr-FR" b="1" dirty="0" err="1"/>
              <a:t>testing</a:t>
            </a:r>
            <a:r>
              <a:rPr lang="fr-FR" b="1" dirty="0"/>
              <a:t> </a:t>
            </a:r>
            <a:r>
              <a:rPr lang="fr-FR" b="1" dirty="0" err="1"/>
              <a:t>campaigns</a:t>
            </a:r>
            <a:endParaRPr lang="fr-FR" dirty="0"/>
          </a:p>
          <a:p>
            <a:r>
              <a:rPr lang="fr-FR" sz="2400" dirty="0"/>
              <a:t>$100 /</a:t>
            </a:r>
            <a:r>
              <a:rPr lang="fr-FR" sz="2400" dirty="0" err="1"/>
              <a:t>genome</a:t>
            </a:r>
            <a:r>
              <a:rPr lang="fr-FR" sz="2400" dirty="0"/>
              <a:t> tests</a:t>
            </a:r>
          </a:p>
          <a:p>
            <a:r>
              <a:rPr lang="fr-FR" sz="2400" dirty="0"/>
              <a:t>$30 million for </a:t>
            </a:r>
            <a:r>
              <a:rPr lang="fr-FR" sz="2400" dirty="0" err="1"/>
              <a:t>testing</a:t>
            </a:r>
            <a:r>
              <a:rPr lang="fr-FR" sz="2400" dirty="0"/>
              <a:t> </a:t>
            </a:r>
            <a:r>
              <a:rPr lang="fr-FR" sz="2400" dirty="0" err="1"/>
              <a:t>Switzerland</a:t>
            </a:r>
            <a:r>
              <a:rPr lang="fr-FR" sz="2400" dirty="0"/>
              <a:t> (35 test/1000 habitants)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/>
              <a:t> Tests do not have an optimal </a:t>
            </a:r>
            <a:r>
              <a:rPr lang="fr-FR" b="1" dirty="0" err="1"/>
              <a:t>efficiency</a:t>
            </a:r>
            <a:r>
              <a:rPr lang="fr-FR" b="1" dirty="0"/>
              <a:t> </a:t>
            </a:r>
            <a:r>
              <a:rPr lang="fr-FR" b="1" dirty="0" err="1"/>
              <a:t>yet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B53954-4FEC-7E4A-95F1-A86415501B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59052" y="3812244"/>
            <a:ext cx="1543509" cy="924200"/>
          </a:xfrm>
          <a:prstGeom prst="rect">
            <a:avLst/>
          </a:prstGeom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4FC96B-CD23-334A-AF79-5BDEECF5EE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27431" y="5265662"/>
            <a:ext cx="1406755" cy="9260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097C2C2-FC60-7B4E-BE9F-15815A0AE8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809" y="2015005"/>
            <a:ext cx="1297995" cy="12368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07F3A0-CE93-EF46-AEDC-99B75CD3EBDF}"/>
              </a:ext>
            </a:extLst>
          </p:cNvPr>
          <p:cNvSpPr/>
          <p:nvPr/>
        </p:nvSpPr>
        <p:spPr>
          <a:xfrm>
            <a:off x="5126520" y="6519506"/>
            <a:ext cx="7065480" cy="33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* 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molecule</a:t>
            </a:r>
            <a:r>
              <a:rPr lang="fr-FR" sz="1600" dirty="0"/>
              <a:t> , </a:t>
            </a:r>
            <a:r>
              <a:rPr lang="fr-FR" sz="1600" dirty="0" err="1"/>
              <a:t>usually</a:t>
            </a:r>
            <a:r>
              <a:rPr lang="fr-FR" sz="1600" dirty="0"/>
              <a:t> a </a:t>
            </a:r>
            <a:r>
              <a:rPr lang="fr-FR" sz="1600" dirty="0" err="1"/>
              <a:t>protein</a:t>
            </a:r>
            <a:r>
              <a:rPr lang="fr-FR" sz="1600" dirty="0"/>
              <a:t>, to </a:t>
            </a:r>
            <a:r>
              <a:rPr lang="fr-FR" sz="1600" dirty="0" err="1"/>
              <a:t>which</a:t>
            </a:r>
            <a:r>
              <a:rPr lang="fr-FR" sz="1600" dirty="0"/>
              <a:t> the </a:t>
            </a:r>
            <a:r>
              <a:rPr lang="fr-FR" sz="1600" dirty="0" err="1"/>
              <a:t>drug</a:t>
            </a:r>
            <a:r>
              <a:rPr lang="fr-FR" sz="1600" dirty="0"/>
              <a:t> </a:t>
            </a:r>
            <a:r>
              <a:rPr lang="fr-FR" sz="1600" dirty="0" err="1"/>
              <a:t>binds</a:t>
            </a:r>
            <a:r>
              <a:rPr lang="fr-FR" sz="1600" dirty="0"/>
              <a:t> to </a:t>
            </a:r>
            <a:r>
              <a:rPr lang="fr-FR" sz="1600" dirty="0" err="1"/>
              <a:t>produce</a:t>
            </a:r>
            <a:r>
              <a:rPr lang="fr-FR" sz="1600" dirty="0"/>
              <a:t> </a:t>
            </a:r>
            <a:r>
              <a:rPr lang="fr-FR" sz="1600" dirty="0" err="1"/>
              <a:t>its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endParaRPr lang="fr-FR" sz="160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EE6505F-7FCC-674C-A91E-69E163333033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7158446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 14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C8F93E9C-5346-A741-B366-E31F1898F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9BDCEAEC-4D29-2B4D-98EC-75A710642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i="1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Challenges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EEA9564F-4A76-AB4D-8449-7DCA57A5E348}"/>
              </a:ext>
            </a:extLst>
          </p:cNvPr>
          <p:cNvSpPr txBox="1">
            <a:spLocks/>
          </p:cNvSpPr>
          <p:nvPr/>
        </p:nvSpPr>
        <p:spPr>
          <a:xfrm>
            <a:off x="3394800" y="4536996"/>
            <a:ext cx="7608344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 err="1"/>
              <a:t>Create</a:t>
            </a:r>
            <a:r>
              <a:rPr lang="fr-FR" b="1" dirty="0"/>
              <a:t> a model </a:t>
            </a:r>
            <a:r>
              <a:rPr lang="fr-FR" dirty="0"/>
              <a:t>to </a:t>
            </a: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targets</a:t>
            </a:r>
            <a:r>
              <a:rPr lang="fr-FR" dirty="0"/>
              <a:t> of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factor </a:t>
            </a:r>
            <a:r>
              <a:rPr lang="fr-FR" dirty="0" err="1"/>
              <a:t>diseases</a:t>
            </a:r>
            <a:r>
              <a:rPr lang="fr-FR" dirty="0"/>
              <a:t> are more </a:t>
            </a:r>
            <a:r>
              <a:rPr lang="fr-FR" dirty="0" err="1"/>
              <a:t>likely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to COVID-19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DF317E-5DC8-E940-B5AF-6C955E50B1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87634" y="4116101"/>
            <a:ext cx="2047971" cy="16929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6914EC-500B-664F-9D6E-893BD3AF46F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38200" y="2055812"/>
            <a:ext cx="2047971" cy="18320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76FAB0-0CF5-E849-B01B-C15EFABAA49E}"/>
              </a:ext>
            </a:extLst>
          </p:cNvPr>
          <p:cNvSpPr/>
          <p:nvPr/>
        </p:nvSpPr>
        <p:spPr>
          <a:xfrm>
            <a:off x="3345366" y="2587449"/>
            <a:ext cx="7608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➝ </a:t>
            </a:r>
            <a:r>
              <a:rPr lang="fr-FR" sz="2800" b="1" dirty="0" err="1"/>
              <a:t>Mapping</a:t>
            </a:r>
            <a:r>
              <a:rPr lang="fr-FR" sz="2800" dirty="0"/>
              <a:t> a network of the major </a:t>
            </a:r>
            <a:r>
              <a:rPr lang="fr-FR" sz="2800" dirty="0" err="1"/>
              <a:t>risk</a:t>
            </a:r>
            <a:r>
              <a:rPr lang="fr-FR" sz="2800" dirty="0"/>
              <a:t> factor </a:t>
            </a:r>
            <a:r>
              <a:rPr lang="fr-FR" sz="2800" dirty="0" err="1"/>
              <a:t>diseases</a:t>
            </a:r>
            <a:r>
              <a:rPr lang="fr-FR" sz="2800" dirty="0"/>
              <a:t> for COVID-19</a:t>
            </a:r>
            <a:endParaRPr lang="fr-FR" b="1" dirty="0"/>
          </a:p>
        </p:txBody>
      </p:sp>
      <p:pic>
        <p:nvPicPr>
          <p:cNvPr id="15" name="Image 14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11C959ED-1977-D147-AE98-27D408FD5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E23800D-CA03-1D40-9130-695FA7A1BA0D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370985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74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D3048608-2ACE-964C-B247-07E3C7C42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Strategy</a:t>
            </a:r>
            <a:endParaRPr lang="fr-FR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D02D1F73-ED25-324D-AE29-A897929E1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264" y="2311960"/>
            <a:ext cx="7716458" cy="30654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3000" dirty="0"/>
              <a:t>➝ </a:t>
            </a:r>
            <a:r>
              <a:rPr lang="fr-FR" sz="3000" b="1" dirty="0" err="1"/>
              <a:t>Existing</a:t>
            </a:r>
            <a:r>
              <a:rPr lang="fr-FR" sz="3000" b="1" dirty="0"/>
              <a:t> project </a:t>
            </a:r>
            <a:r>
              <a:rPr lang="fr-FR" sz="3000" b="1" dirty="0" err="1"/>
              <a:t>from</a:t>
            </a:r>
            <a:r>
              <a:rPr lang="fr-FR" sz="3000" b="1" dirty="0"/>
              <a:t> Kaggle</a:t>
            </a:r>
          </a:p>
          <a:p>
            <a:pPr marL="0" indent="0">
              <a:buNone/>
            </a:pPr>
            <a:r>
              <a:rPr lang="fr-FR" sz="2400" dirty="0" err="1"/>
              <a:t>Predicted</a:t>
            </a:r>
            <a:r>
              <a:rPr lang="fr-FR" sz="2400" dirty="0"/>
              <a:t> relation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diseases</a:t>
            </a:r>
            <a:r>
              <a:rPr lang="fr-FR" sz="2400" dirty="0"/>
              <a:t> and COVID-19 </a:t>
            </a:r>
            <a:r>
              <a:rPr lang="fr-FR" sz="2400" dirty="0" err="1"/>
              <a:t>with</a:t>
            </a:r>
            <a:r>
              <a:rPr lang="fr-FR" sz="2400" dirty="0"/>
              <a:t> a score system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pPr marL="0" indent="0">
              <a:buNone/>
            </a:pPr>
            <a:r>
              <a:rPr lang="fr-FR" sz="3000" dirty="0"/>
              <a:t>➝ </a:t>
            </a:r>
            <a:r>
              <a:rPr lang="fr-FR" sz="3000" b="1" dirty="0"/>
              <a:t>Our project</a:t>
            </a:r>
          </a:p>
          <a:p>
            <a:pPr marL="0" indent="0">
              <a:buNone/>
            </a:pPr>
            <a:r>
              <a:rPr lang="fr-FR" sz="2400" dirty="0" err="1"/>
              <a:t>Predicts</a:t>
            </a:r>
            <a:r>
              <a:rPr lang="fr-FR" sz="2400" dirty="0"/>
              <a:t> relation </a:t>
            </a:r>
            <a:r>
              <a:rPr lang="fr-FR" sz="2400" dirty="0" err="1"/>
              <a:t>between</a:t>
            </a:r>
            <a:r>
              <a:rPr lang="fr-FR" sz="2400" dirty="0"/>
              <a:t> the </a:t>
            </a:r>
            <a:r>
              <a:rPr lang="fr-FR" sz="2400" dirty="0" err="1"/>
              <a:t>targets</a:t>
            </a:r>
            <a:r>
              <a:rPr lang="fr-FR" sz="2400" dirty="0"/>
              <a:t> of </a:t>
            </a:r>
            <a:r>
              <a:rPr lang="fr-FR" sz="2400" dirty="0" err="1"/>
              <a:t>those</a:t>
            </a:r>
            <a:r>
              <a:rPr lang="fr-FR" sz="2400" dirty="0"/>
              <a:t> </a:t>
            </a:r>
            <a:r>
              <a:rPr lang="fr-FR" sz="2400" dirty="0" err="1"/>
              <a:t>diseases</a:t>
            </a:r>
            <a:r>
              <a:rPr lang="fr-FR" sz="2400" dirty="0"/>
              <a:t> and the COVID-19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0F3DF0-54D1-1247-829E-402A397235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00150" y="1863599"/>
            <a:ext cx="1314768" cy="15643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F0DDB5-5CBE-1447-A6DB-82606A00CEA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278427" y="3986170"/>
            <a:ext cx="1321174" cy="1325563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B180725-1B59-844C-B85C-77F2D08B3ACB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3056709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64FF19EC-F9E0-DF4C-84CB-CDAC4D1A3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fruit, gâteau, arbre, fleur&#10;&#10;Description générée automatiquement">
            <a:extLst>
              <a:ext uri="{FF2B5EF4-FFF2-40B4-BE49-F238E27FC236}">
                <a16:creationId xmlns:a16="http://schemas.microsoft.com/office/drawing/2014/main" id="{371BD8FA-82B3-9143-8019-119ABD22C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B77BD3E-73C2-6C4A-83E0-FB1238B079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Expected</a:t>
            </a:r>
            <a:r>
              <a:rPr lang="fr-FR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outputs and </a:t>
            </a:r>
            <a:r>
              <a:rPr lang="fr-FR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outcomes</a:t>
            </a:r>
            <a:endParaRPr lang="fr-FR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CA89660-790E-BC42-A8D4-F169CEEED1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82673" y="2179906"/>
            <a:ext cx="2529973" cy="3065984"/>
          </a:xfrm>
          <a:prstGeom prst="rect">
            <a:avLst/>
          </a:prstGeom>
        </p:spPr>
      </p:pic>
      <p:sp>
        <p:nvSpPr>
          <p:cNvPr id="10" name="Espace réservé du contenu 10">
            <a:extLst>
              <a:ext uri="{FF2B5EF4-FFF2-40B4-BE49-F238E27FC236}">
                <a16:creationId xmlns:a16="http://schemas.microsoft.com/office/drawing/2014/main" id="{824C719C-1B04-E441-9708-42FF84499F4A}"/>
              </a:ext>
            </a:extLst>
          </p:cNvPr>
          <p:cNvSpPr txBox="1">
            <a:spLocks/>
          </p:cNvSpPr>
          <p:nvPr/>
        </p:nvSpPr>
        <p:spPr>
          <a:xfrm>
            <a:off x="3012657" y="2153724"/>
            <a:ext cx="9062458" cy="4546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 err="1"/>
              <a:t>Accurate</a:t>
            </a:r>
            <a:r>
              <a:rPr lang="fr-FR" b="1" dirty="0"/>
              <a:t> network</a:t>
            </a:r>
            <a:endParaRPr lang="fr-FR" dirty="0"/>
          </a:p>
          <a:p>
            <a:pPr lvl="1"/>
            <a:r>
              <a:rPr lang="fr-FR" dirty="0"/>
              <a:t>Will help </a:t>
            </a:r>
            <a:r>
              <a:rPr lang="fr-FR" dirty="0" err="1"/>
              <a:t>scientist</a:t>
            </a:r>
            <a:r>
              <a:rPr lang="fr-FR" dirty="0"/>
              <a:t> figure out </a:t>
            </a:r>
            <a:r>
              <a:rPr lang="fr-FR" dirty="0" err="1"/>
              <a:t>gene</a:t>
            </a:r>
            <a:r>
              <a:rPr lang="fr-FR" dirty="0"/>
              <a:t> </a:t>
            </a:r>
            <a:r>
              <a:rPr lang="fr-FR" dirty="0" err="1"/>
              <a:t>families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Expected</a:t>
            </a:r>
            <a:r>
              <a:rPr lang="fr-FR" dirty="0"/>
              <a:t>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focus on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</a:t>
            </a:r>
            <a:r>
              <a:rPr lang="fr-FR" dirty="0" err="1"/>
              <a:t>genes</a:t>
            </a:r>
            <a:r>
              <a:rPr lang="fr-FR" dirty="0"/>
              <a:t>.</a:t>
            </a:r>
          </a:p>
          <a:p>
            <a:pPr marL="457200" lvl="1" indent="0">
              <a:buNone/>
            </a:pPr>
            <a:endParaRPr lang="fr-FR" sz="1100" dirty="0">
              <a:latin typeface="+mj-lt"/>
            </a:endParaRPr>
          </a:p>
          <a:p>
            <a:pPr marL="0" indent="0">
              <a:buNone/>
            </a:pPr>
            <a:r>
              <a:rPr lang="fr-FR" dirty="0"/>
              <a:t>➝ </a:t>
            </a:r>
            <a:r>
              <a:rPr lang="fr-FR" b="1" dirty="0" err="1"/>
              <a:t>Accurate</a:t>
            </a:r>
            <a:r>
              <a:rPr lang="fr-FR" b="1" dirty="0"/>
              <a:t> </a:t>
            </a:r>
            <a:r>
              <a:rPr lang="fr-FR" b="1" dirty="0" err="1"/>
              <a:t>prediction</a:t>
            </a:r>
            <a:r>
              <a:rPr lang="fr-FR" b="1" dirty="0"/>
              <a:t> of </a:t>
            </a:r>
            <a:r>
              <a:rPr lang="fr-FR" b="1" dirty="0" err="1"/>
              <a:t>targets</a:t>
            </a:r>
            <a:r>
              <a:rPr lang="fr-FR" b="1" dirty="0"/>
              <a:t> to </a:t>
            </a:r>
            <a:r>
              <a:rPr lang="fr-FR" b="1" dirty="0" err="1"/>
              <a:t>pay</a:t>
            </a:r>
            <a:r>
              <a:rPr lang="fr-FR" b="1" dirty="0"/>
              <a:t> attention on</a:t>
            </a:r>
            <a:endParaRPr lang="fr-FR" dirty="0"/>
          </a:p>
          <a:p>
            <a:pPr lvl="1"/>
            <a:r>
              <a:rPr lang="fr-FR" dirty="0"/>
              <a:t>Will help </a:t>
            </a:r>
            <a:r>
              <a:rPr lang="fr-FR" dirty="0" err="1"/>
              <a:t>doctors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additionnal</a:t>
            </a:r>
            <a:r>
              <a:rPr lang="fr-FR" dirty="0"/>
              <a:t> infection due to COVID-19</a:t>
            </a:r>
          </a:p>
          <a:p>
            <a:pPr lvl="1"/>
            <a:r>
              <a:rPr lang="fr-FR" dirty="0"/>
              <a:t>Will help to </a:t>
            </a:r>
            <a:r>
              <a:rPr lang="fr-FR" dirty="0" err="1"/>
              <a:t>create</a:t>
            </a:r>
            <a:r>
              <a:rPr lang="fr-FR" dirty="0"/>
              <a:t> more </a:t>
            </a:r>
            <a:r>
              <a:rPr lang="fr-FR" dirty="0" err="1"/>
              <a:t>accurate</a:t>
            </a:r>
            <a:r>
              <a:rPr lang="fr-FR" dirty="0"/>
              <a:t> tests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endParaRPr lang="fr-FR" dirty="0">
              <a:latin typeface="+mj-lt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E2AF81C-4E2A-6346-B19D-2F8AA71E5DDB}"/>
              </a:ext>
            </a:extLst>
          </p:cNvPr>
          <p:cNvCxnSpPr>
            <a:cxnSpLocks/>
          </p:cNvCxnSpPr>
          <p:nvPr/>
        </p:nvCxnSpPr>
        <p:spPr>
          <a:xfrm>
            <a:off x="0" y="1385888"/>
            <a:ext cx="9013371" cy="0"/>
          </a:xfrm>
          <a:prstGeom prst="line">
            <a:avLst/>
          </a:prstGeom>
          <a:ln w="57150">
            <a:solidFill>
              <a:srgbClr val="A413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dessin, horloge&#10;&#10;Description générée automatiquement">
            <a:extLst>
              <a:ext uri="{FF2B5EF4-FFF2-40B4-BE49-F238E27FC236}">
                <a16:creationId xmlns:a16="http://schemas.microsoft.com/office/drawing/2014/main" id="{35691796-838D-974A-9342-95F8E4572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144" y="169217"/>
            <a:ext cx="1071971" cy="3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65832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Mincho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920</Words>
  <Application>Microsoft Office PowerPoint</Application>
  <PresentationFormat>Widescreen</PresentationFormat>
  <Paragraphs>253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Futura Medium</vt:lpstr>
      <vt:lpstr>Wingdings</vt:lpstr>
      <vt:lpstr>Thème</vt:lpstr>
      <vt:lpstr>Covid-19  Risk Factor Prediction</vt:lpstr>
      <vt:lpstr>Context</vt:lpstr>
      <vt:lpstr>Introduction </vt:lpstr>
      <vt:lpstr>PowerPoint Presentation</vt:lpstr>
      <vt:lpstr>Problem   Description </vt:lpstr>
      <vt:lpstr>PowerPoint Presentation</vt:lpstr>
      <vt:lpstr>PowerPoint Presentation</vt:lpstr>
      <vt:lpstr>PowerPoint Presentation</vt:lpstr>
      <vt:lpstr>PowerPoint Presentation</vt:lpstr>
      <vt:lpstr>Data       Set </vt:lpstr>
      <vt:lpstr>PowerPoint Presentation</vt:lpstr>
      <vt:lpstr>PowerPoint Presentation</vt:lpstr>
      <vt:lpstr>PowerPoint Presentation</vt:lpstr>
      <vt:lpstr>Network       Model</vt:lpstr>
      <vt:lpstr>Model</vt:lpstr>
      <vt:lpstr>Model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                                                                   Forest Model</vt:lpstr>
      <vt:lpstr>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Interpretations </vt:lpstr>
      <vt:lpstr>PowerPoint Presentation</vt:lpstr>
      <vt:lpstr>PowerPoint Presentation</vt:lpstr>
      <vt:lpstr>Conclusion 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</dc:title>
  <dc:creator>Christopher Padovani</dc:creator>
  <cp:lastModifiedBy>Jules Triomphe</cp:lastModifiedBy>
  <cp:revision>54</cp:revision>
  <dcterms:created xsi:type="dcterms:W3CDTF">2020-05-11T09:34:55Z</dcterms:created>
  <dcterms:modified xsi:type="dcterms:W3CDTF">2020-05-11T21:45:07Z</dcterms:modified>
</cp:coreProperties>
</file>